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2" r:id="rId2"/>
    <p:sldId id="263" r:id="rId3"/>
    <p:sldId id="285" r:id="rId4"/>
    <p:sldId id="267" r:id="rId5"/>
    <p:sldId id="268" r:id="rId6"/>
    <p:sldId id="269" r:id="rId7"/>
    <p:sldId id="340" r:id="rId8"/>
    <p:sldId id="322" r:id="rId9"/>
    <p:sldId id="271" r:id="rId10"/>
    <p:sldId id="324" r:id="rId11"/>
    <p:sldId id="295" r:id="rId12"/>
    <p:sldId id="325" r:id="rId13"/>
    <p:sldId id="317" r:id="rId14"/>
    <p:sldId id="274" r:id="rId15"/>
    <p:sldId id="327" r:id="rId16"/>
    <p:sldId id="329" r:id="rId17"/>
    <p:sldId id="330" r:id="rId18"/>
    <p:sldId id="326" r:id="rId19"/>
    <p:sldId id="345" r:id="rId20"/>
    <p:sldId id="331" r:id="rId21"/>
    <p:sldId id="308" r:id="rId22"/>
    <p:sldId id="315" r:id="rId23"/>
    <p:sldId id="316" r:id="rId24"/>
    <p:sldId id="335" r:id="rId25"/>
    <p:sldId id="282" r:id="rId26"/>
    <p:sldId id="346" r:id="rId27"/>
    <p:sldId id="323" r:id="rId28"/>
    <p:sldId id="277" r:id="rId29"/>
    <p:sldId id="306" r:id="rId30"/>
    <p:sldId id="333" r:id="rId31"/>
    <p:sldId id="279" r:id="rId32"/>
    <p:sldId id="278" r:id="rId33"/>
    <p:sldId id="280" r:id="rId34"/>
    <p:sldId id="349" r:id="rId35"/>
    <p:sldId id="256" r:id="rId36"/>
    <p:sldId id="288" r:id="rId37"/>
    <p:sldId id="300" r:id="rId38"/>
    <p:sldId id="289" r:id="rId39"/>
    <p:sldId id="35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98E0-865D-4D25-B74A-A43FCE7A7E8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7EC2-D2D7-492D-8FC3-900771F6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6368-6343-40C1-B6A2-8067226E176B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583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F6D8-3CC2-4347-8EA1-452C867B26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6368-6343-40C1-B6A2-8067226E176B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46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90D8C-F19A-40C6-B4FE-295A8CA763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Nha</a:t>
            </a:r>
            <a:r>
              <a:rPr lang="en-US" dirty="0" smtClean="0"/>
              <a:t> </a:t>
            </a:r>
            <a:r>
              <a:rPr lang="en-US" dirty="0" err="1" smtClean="0"/>
              <a:t>dien</a:t>
            </a:r>
            <a:r>
              <a:rPr lang="en-US" dirty="0" smtClean="0"/>
              <a:t> </a:t>
            </a:r>
            <a:r>
              <a:rPr lang="en-US" dirty="0" err="1" smtClean="0"/>
              <a:t>thuyet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quyen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nuoc</a:t>
            </a:r>
            <a:r>
              <a:rPr lang="en-US" baseline="0" dirty="0" smtClean="0"/>
              <a:t> </a:t>
            </a:r>
            <a:r>
              <a:rPr lang="en-US" baseline="0" smtClean="0"/>
              <a:t>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7EC2-D2D7-492D-8FC3-900771F6F6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4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4" y="272110"/>
            <a:ext cx="8228493" cy="11458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754" y="1600768"/>
            <a:ext cx="4025649" cy="4525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599" y="1600768"/>
            <a:ext cx="4025648" cy="4525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754" y="6245754"/>
            <a:ext cx="2131878" cy="47619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908" y="6245754"/>
            <a:ext cx="2894185" cy="47619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4369" y="6245754"/>
            <a:ext cx="2131877" cy="476191"/>
          </a:xfrm>
        </p:spPr>
        <p:txBody>
          <a:bodyPr/>
          <a:lstStyle>
            <a:lvl1pPr>
              <a:defRPr/>
            </a:lvl1pPr>
          </a:lstStyle>
          <a:p>
            <a:fld id="{2D05EDEA-4DCC-4F6C-BC2E-539A864514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77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12732B-D83E-4A60-97DE-8FFD8A613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4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03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2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3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58E0-B8F4-4F89-A417-4B4262B6923B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712A-B3FF-4955-B51A-D9C4BFDC7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4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Giao%20an%20dien%20tu/New%20Folder/L&#7883;ch%20S&#7917;/000005561205_HDFlashVideo.flv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Giao%20an%20dien%20tu/New%20Folder/L&#7883;ch%20S&#7917;/000007026628_HDFlashVideo.fl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.wikipedia.org/wiki/T%C3%B4i_c%C3%B3_m%E1%BB%99t_gi%E1%BA%A5c_m%C6%A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4/Flag_of_the_United_States.sv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hi&#7871;n%20L&#432;&#7907;c%20To&#224;n%20C&#7847;u%20C&#7911;a%20M&#7929;%20Sau%20Chi&#7871;n%20Tranh%20Th&#7871;%20Gi&#7899;i%20Th&#7913;%202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dongva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000"/>
          </a:blip>
          <a:srcRect/>
          <a:stretch>
            <a:fillRect/>
          </a:stretch>
        </p:blipFill>
        <p:spPr bwMode="auto">
          <a:xfrm>
            <a:off x="8382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447800" y="26670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>
                <a:solidFill>
                  <a:srgbClr val="FF0000"/>
                </a:solidFill>
                <a:latin typeface=".VnArabia" pitchFamily="34" charset="0"/>
              </a:rPr>
              <a:t>LỊCH </a:t>
            </a:r>
            <a:r>
              <a:rPr lang="en-US" sz="8000" b="1" dirty="0" smtClean="0">
                <a:solidFill>
                  <a:srgbClr val="FF0000"/>
                </a:solidFill>
                <a:latin typeface=".VnArabia" pitchFamily="34" charset="0"/>
              </a:rPr>
              <a:t>SỬ 9</a:t>
            </a:r>
            <a:endParaRPr lang="en-US" sz="8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53253" name="WordArt 6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55626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1956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NHIỆT LIỆT CHÀO MỪNG QUÝ THẦY CÔ </a:t>
            </a:r>
          </a:p>
        </p:txBody>
      </p:sp>
    </p:spTree>
    <p:extLst>
      <p:ext uri="{BB962C8B-B14F-4D97-AF65-F5344CB8AC3E}">
        <p14:creationId xmlns:p14="http://schemas.microsoft.com/office/powerpoint/2010/main" val="2194713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751138"/>
          <a:ext cx="4038600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Chart" r:id="rId3" imgW="8238960" imgH="4533840" progId="">
                  <p:embed followColorScheme="full"/>
                </p:oleObj>
              </mc:Choice>
              <mc:Fallback>
                <p:oleObj name="Chart" r:id="rId3" imgW="8238960" imgH="4533840" progId="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51138"/>
                        <a:ext cx="4038600" cy="222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207250" y="1604963"/>
          <a:ext cx="1970088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Chart" r:id="rId5" imgW="4029120" imgH="4543560" progId="">
                  <p:embed followColorScheme="full"/>
                </p:oleObj>
              </mc:Choice>
              <mc:Fallback>
                <p:oleObj name="Chart" r:id="rId5" imgW="4029120" imgH="4543560" progId="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3"/>
                        <a:ext cx="1970088" cy="222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303213"/>
            <a:ext cx="3276600" cy="1601787"/>
            <a:chOff x="1296" y="768"/>
            <a:chExt cx="2064" cy="10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96" y="768"/>
              <a:ext cx="960" cy="816"/>
              <a:chOff x="1192" y="1200"/>
              <a:chExt cx="597" cy="399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auto">
              <a:xfrm>
                <a:off x="1272" y="1344"/>
                <a:ext cx="517" cy="244"/>
              </a:xfrm>
              <a:custGeom>
                <a:avLst/>
                <a:gdLst/>
                <a:ahLst/>
                <a:cxnLst>
                  <a:cxn ang="0">
                    <a:pos x="517" y="0"/>
                  </a:cxn>
                  <a:cxn ang="0">
                    <a:pos x="0" y="76"/>
                  </a:cxn>
                  <a:cxn ang="0">
                    <a:pos x="0" y="244"/>
                  </a:cxn>
                  <a:cxn ang="0">
                    <a:pos x="517" y="168"/>
                  </a:cxn>
                  <a:cxn ang="0">
                    <a:pos x="517" y="0"/>
                  </a:cxn>
                </a:cxnLst>
                <a:rect l="0" t="0" r="r" b="b"/>
                <a:pathLst>
                  <a:path w="517" h="244">
                    <a:moveTo>
                      <a:pt x="517" y="0"/>
                    </a:moveTo>
                    <a:lnTo>
                      <a:pt x="0" y="76"/>
                    </a:lnTo>
                    <a:lnTo>
                      <a:pt x="0" y="244"/>
                    </a:lnTo>
                    <a:lnTo>
                      <a:pt x="517" y="168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auto">
              <a:xfrm>
                <a:off x="1192" y="1355"/>
                <a:ext cx="80" cy="244"/>
              </a:xfrm>
              <a:custGeom>
                <a:avLst/>
                <a:gdLst/>
                <a:ahLst/>
                <a:cxnLst>
                  <a:cxn ang="0">
                    <a:pos x="80" y="76"/>
                  </a:cxn>
                  <a:cxn ang="0">
                    <a:pos x="68" y="72"/>
                  </a:cxn>
                  <a:cxn ang="0">
                    <a:pos x="64" y="68"/>
                  </a:cxn>
                  <a:cxn ang="0">
                    <a:pos x="56" y="64"/>
                  </a:cxn>
                  <a:cxn ang="0">
                    <a:pos x="48" y="60"/>
                  </a:cxn>
                  <a:cxn ang="0">
                    <a:pos x="44" y="56"/>
                  </a:cxn>
                  <a:cxn ang="0">
                    <a:pos x="36" y="52"/>
                  </a:cxn>
                  <a:cxn ang="0">
                    <a:pos x="28" y="48"/>
                  </a:cxn>
                  <a:cxn ang="0">
                    <a:pos x="24" y="44"/>
                  </a:cxn>
                  <a:cxn ang="0">
                    <a:pos x="20" y="40"/>
                  </a:cxn>
                  <a:cxn ang="0">
                    <a:pos x="16" y="36"/>
                  </a:cxn>
                  <a:cxn ang="0">
                    <a:pos x="12" y="32"/>
                  </a:cxn>
                  <a:cxn ang="0">
                    <a:pos x="8" y="28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0" y="176"/>
                  </a:cxn>
                  <a:cxn ang="0">
                    <a:pos x="0" y="180"/>
                  </a:cxn>
                  <a:cxn ang="0">
                    <a:pos x="4" y="188"/>
                  </a:cxn>
                  <a:cxn ang="0">
                    <a:pos x="4" y="188"/>
                  </a:cxn>
                  <a:cxn ang="0">
                    <a:pos x="8" y="196"/>
                  </a:cxn>
                  <a:cxn ang="0">
                    <a:pos x="12" y="200"/>
                  </a:cxn>
                  <a:cxn ang="0">
                    <a:pos x="16" y="204"/>
                  </a:cxn>
                  <a:cxn ang="0">
                    <a:pos x="20" y="208"/>
                  </a:cxn>
                  <a:cxn ang="0">
                    <a:pos x="24" y="212"/>
                  </a:cxn>
                  <a:cxn ang="0">
                    <a:pos x="28" y="216"/>
                  </a:cxn>
                  <a:cxn ang="0">
                    <a:pos x="36" y="220"/>
                  </a:cxn>
                  <a:cxn ang="0">
                    <a:pos x="44" y="224"/>
                  </a:cxn>
                  <a:cxn ang="0">
                    <a:pos x="48" y="228"/>
                  </a:cxn>
                  <a:cxn ang="0">
                    <a:pos x="56" y="232"/>
                  </a:cxn>
                  <a:cxn ang="0">
                    <a:pos x="64" y="236"/>
                  </a:cxn>
                  <a:cxn ang="0">
                    <a:pos x="68" y="240"/>
                  </a:cxn>
                  <a:cxn ang="0">
                    <a:pos x="80" y="244"/>
                  </a:cxn>
                  <a:cxn ang="0">
                    <a:pos x="80" y="76"/>
                  </a:cxn>
                </a:cxnLst>
                <a:rect l="0" t="0" r="r" b="b"/>
                <a:pathLst>
                  <a:path w="80" h="244">
                    <a:moveTo>
                      <a:pt x="80" y="76"/>
                    </a:moveTo>
                    <a:lnTo>
                      <a:pt x="68" y="72"/>
                    </a:lnTo>
                    <a:lnTo>
                      <a:pt x="64" y="68"/>
                    </a:lnTo>
                    <a:lnTo>
                      <a:pt x="56" y="64"/>
                    </a:lnTo>
                    <a:lnTo>
                      <a:pt x="48" y="60"/>
                    </a:lnTo>
                    <a:lnTo>
                      <a:pt x="44" y="56"/>
                    </a:lnTo>
                    <a:lnTo>
                      <a:pt x="36" y="52"/>
                    </a:lnTo>
                    <a:lnTo>
                      <a:pt x="28" y="48"/>
                    </a:lnTo>
                    <a:lnTo>
                      <a:pt x="24" y="44"/>
                    </a:lnTo>
                    <a:lnTo>
                      <a:pt x="20" y="40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8" y="2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8" y="196"/>
                    </a:lnTo>
                    <a:lnTo>
                      <a:pt x="12" y="200"/>
                    </a:lnTo>
                    <a:lnTo>
                      <a:pt x="16" y="204"/>
                    </a:lnTo>
                    <a:lnTo>
                      <a:pt x="20" y="208"/>
                    </a:lnTo>
                    <a:lnTo>
                      <a:pt x="24" y="212"/>
                    </a:lnTo>
                    <a:lnTo>
                      <a:pt x="28" y="216"/>
                    </a:lnTo>
                    <a:lnTo>
                      <a:pt x="36" y="220"/>
                    </a:lnTo>
                    <a:lnTo>
                      <a:pt x="44" y="224"/>
                    </a:lnTo>
                    <a:lnTo>
                      <a:pt x="48" y="228"/>
                    </a:lnTo>
                    <a:lnTo>
                      <a:pt x="56" y="232"/>
                    </a:lnTo>
                    <a:lnTo>
                      <a:pt x="64" y="236"/>
                    </a:lnTo>
                    <a:lnTo>
                      <a:pt x="68" y="240"/>
                    </a:lnTo>
                    <a:lnTo>
                      <a:pt x="80" y="244"/>
                    </a:lnTo>
                    <a:lnTo>
                      <a:pt x="80" y="76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auto">
              <a:xfrm>
                <a:off x="1192" y="1200"/>
                <a:ext cx="597" cy="231"/>
              </a:xfrm>
              <a:custGeom>
                <a:avLst/>
                <a:gdLst/>
                <a:ahLst/>
                <a:cxnLst>
                  <a:cxn ang="0">
                    <a:pos x="68" y="227"/>
                  </a:cxn>
                  <a:cxn ang="0">
                    <a:pos x="56" y="219"/>
                  </a:cxn>
                  <a:cxn ang="0">
                    <a:pos x="44" y="211"/>
                  </a:cxn>
                  <a:cxn ang="0">
                    <a:pos x="28" y="203"/>
                  </a:cxn>
                  <a:cxn ang="0">
                    <a:pos x="20" y="195"/>
                  </a:cxn>
                  <a:cxn ang="0">
                    <a:pos x="12" y="187"/>
                  </a:cxn>
                  <a:cxn ang="0">
                    <a:pos x="4" y="175"/>
                  </a:cxn>
                  <a:cxn ang="0">
                    <a:pos x="0" y="167"/>
                  </a:cxn>
                  <a:cxn ang="0">
                    <a:pos x="0" y="159"/>
                  </a:cxn>
                  <a:cxn ang="0">
                    <a:pos x="0" y="147"/>
                  </a:cxn>
                  <a:cxn ang="0">
                    <a:pos x="0" y="139"/>
                  </a:cxn>
                  <a:cxn ang="0">
                    <a:pos x="4" y="131"/>
                  </a:cxn>
                  <a:cxn ang="0">
                    <a:pos x="12" y="123"/>
                  </a:cxn>
                  <a:cxn ang="0">
                    <a:pos x="20" y="115"/>
                  </a:cxn>
                  <a:cxn ang="0">
                    <a:pos x="28" y="107"/>
                  </a:cxn>
                  <a:cxn ang="0">
                    <a:pos x="44" y="95"/>
                  </a:cxn>
                  <a:cxn ang="0">
                    <a:pos x="56" y="87"/>
                  </a:cxn>
                  <a:cxn ang="0">
                    <a:pos x="68" y="79"/>
                  </a:cxn>
                  <a:cxn ang="0">
                    <a:pos x="88" y="71"/>
                  </a:cxn>
                  <a:cxn ang="0">
                    <a:pos x="108" y="63"/>
                  </a:cxn>
                  <a:cxn ang="0">
                    <a:pos x="124" y="59"/>
                  </a:cxn>
                  <a:cxn ang="0">
                    <a:pos x="152" y="51"/>
                  </a:cxn>
                  <a:cxn ang="0">
                    <a:pos x="176" y="44"/>
                  </a:cxn>
                  <a:cxn ang="0">
                    <a:pos x="196" y="40"/>
                  </a:cxn>
                  <a:cxn ang="0">
                    <a:pos x="228" y="32"/>
                  </a:cxn>
                  <a:cxn ang="0">
                    <a:pos x="257" y="28"/>
                  </a:cxn>
                  <a:cxn ang="0">
                    <a:pos x="281" y="24"/>
                  </a:cxn>
                  <a:cxn ang="0">
                    <a:pos x="317" y="16"/>
                  </a:cxn>
                  <a:cxn ang="0">
                    <a:pos x="345" y="12"/>
                  </a:cxn>
                  <a:cxn ang="0">
                    <a:pos x="373" y="12"/>
                  </a:cxn>
                  <a:cxn ang="0">
                    <a:pos x="413" y="8"/>
                  </a:cxn>
                  <a:cxn ang="0">
                    <a:pos x="445" y="4"/>
                  </a:cxn>
                  <a:cxn ang="0">
                    <a:pos x="473" y="4"/>
                  </a:cxn>
                  <a:cxn ang="0">
                    <a:pos x="513" y="0"/>
                  </a:cxn>
                  <a:cxn ang="0">
                    <a:pos x="545" y="0"/>
                  </a:cxn>
                  <a:cxn ang="0">
                    <a:pos x="577" y="0"/>
                  </a:cxn>
                  <a:cxn ang="0">
                    <a:pos x="597" y="155"/>
                  </a:cxn>
                </a:cxnLst>
                <a:rect l="0" t="0" r="r" b="b"/>
                <a:pathLst>
                  <a:path w="597" h="231">
                    <a:moveTo>
                      <a:pt x="80" y="231"/>
                    </a:moveTo>
                    <a:lnTo>
                      <a:pt x="68" y="227"/>
                    </a:lnTo>
                    <a:lnTo>
                      <a:pt x="64" y="223"/>
                    </a:lnTo>
                    <a:lnTo>
                      <a:pt x="56" y="219"/>
                    </a:lnTo>
                    <a:lnTo>
                      <a:pt x="48" y="215"/>
                    </a:lnTo>
                    <a:lnTo>
                      <a:pt x="44" y="211"/>
                    </a:lnTo>
                    <a:lnTo>
                      <a:pt x="36" y="207"/>
                    </a:lnTo>
                    <a:lnTo>
                      <a:pt x="28" y="203"/>
                    </a:lnTo>
                    <a:lnTo>
                      <a:pt x="24" y="199"/>
                    </a:lnTo>
                    <a:lnTo>
                      <a:pt x="20" y="195"/>
                    </a:lnTo>
                    <a:lnTo>
                      <a:pt x="16" y="191"/>
                    </a:lnTo>
                    <a:lnTo>
                      <a:pt x="12" y="187"/>
                    </a:lnTo>
                    <a:lnTo>
                      <a:pt x="8" y="183"/>
                    </a:lnTo>
                    <a:lnTo>
                      <a:pt x="4" y="175"/>
                    </a:lnTo>
                    <a:lnTo>
                      <a:pt x="4" y="175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4" y="135"/>
                    </a:lnTo>
                    <a:lnTo>
                      <a:pt x="4" y="131"/>
                    </a:lnTo>
                    <a:lnTo>
                      <a:pt x="8" y="127"/>
                    </a:lnTo>
                    <a:lnTo>
                      <a:pt x="12" y="123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4" y="107"/>
                    </a:lnTo>
                    <a:lnTo>
                      <a:pt x="28" y="107"/>
                    </a:lnTo>
                    <a:lnTo>
                      <a:pt x="36" y="99"/>
                    </a:lnTo>
                    <a:lnTo>
                      <a:pt x="44" y="95"/>
                    </a:lnTo>
                    <a:lnTo>
                      <a:pt x="48" y="95"/>
                    </a:lnTo>
                    <a:lnTo>
                      <a:pt x="56" y="87"/>
                    </a:lnTo>
                    <a:lnTo>
                      <a:pt x="64" y="83"/>
                    </a:lnTo>
                    <a:lnTo>
                      <a:pt x="68" y="79"/>
                    </a:lnTo>
                    <a:lnTo>
                      <a:pt x="80" y="75"/>
                    </a:lnTo>
                    <a:lnTo>
                      <a:pt x="88" y="71"/>
                    </a:lnTo>
                    <a:lnTo>
                      <a:pt x="96" y="71"/>
                    </a:lnTo>
                    <a:lnTo>
                      <a:pt x="108" y="63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40" y="55"/>
                    </a:lnTo>
                    <a:lnTo>
                      <a:pt x="152" y="51"/>
                    </a:lnTo>
                    <a:lnTo>
                      <a:pt x="160" y="48"/>
                    </a:lnTo>
                    <a:lnTo>
                      <a:pt x="176" y="44"/>
                    </a:lnTo>
                    <a:lnTo>
                      <a:pt x="188" y="40"/>
                    </a:lnTo>
                    <a:lnTo>
                      <a:pt x="196" y="40"/>
                    </a:lnTo>
                    <a:lnTo>
                      <a:pt x="212" y="36"/>
                    </a:lnTo>
                    <a:lnTo>
                      <a:pt x="228" y="32"/>
                    </a:lnTo>
                    <a:lnTo>
                      <a:pt x="236" y="32"/>
                    </a:lnTo>
                    <a:lnTo>
                      <a:pt x="257" y="28"/>
                    </a:lnTo>
                    <a:lnTo>
                      <a:pt x="273" y="24"/>
                    </a:lnTo>
                    <a:lnTo>
                      <a:pt x="281" y="24"/>
                    </a:lnTo>
                    <a:lnTo>
                      <a:pt x="297" y="20"/>
                    </a:lnTo>
                    <a:lnTo>
                      <a:pt x="317" y="16"/>
                    </a:lnTo>
                    <a:lnTo>
                      <a:pt x="325" y="16"/>
                    </a:lnTo>
                    <a:lnTo>
                      <a:pt x="345" y="12"/>
                    </a:lnTo>
                    <a:lnTo>
                      <a:pt x="365" y="12"/>
                    </a:lnTo>
                    <a:lnTo>
                      <a:pt x="373" y="12"/>
                    </a:lnTo>
                    <a:lnTo>
                      <a:pt x="393" y="8"/>
                    </a:lnTo>
                    <a:lnTo>
                      <a:pt x="413" y="8"/>
                    </a:lnTo>
                    <a:lnTo>
                      <a:pt x="425" y="4"/>
                    </a:lnTo>
                    <a:lnTo>
                      <a:pt x="445" y="4"/>
                    </a:lnTo>
                    <a:lnTo>
                      <a:pt x="465" y="4"/>
                    </a:lnTo>
                    <a:lnTo>
                      <a:pt x="473" y="4"/>
                    </a:lnTo>
                    <a:lnTo>
                      <a:pt x="493" y="0"/>
                    </a:lnTo>
                    <a:lnTo>
                      <a:pt x="513" y="0"/>
                    </a:lnTo>
                    <a:lnTo>
                      <a:pt x="525" y="0"/>
                    </a:lnTo>
                    <a:lnTo>
                      <a:pt x="545" y="0"/>
                    </a:lnTo>
                    <a:lnTo>
                      <a:pt x="565" y="0"/>
                    </a:lnTo>
                    <a:lnTo>
                      <a:pt x="577" y="0"/>
                    </a:lnTo>
                    <a:lnTo>
                      <a:pt x="597" y="0"/>
                    </a:lnTo>
                    <a:lnTo>
                      <a:pt x="597" y="155"/>
                    </a:lnTo>
                    <a:lnTo>
                      <a:pt x="80" y="231"/>
                    </a:lnTo>
                    <a:close/>
                  </a:path>
                </a:pathLst>
              </a:custGeom>
              <a:solidFill>
                <a:srgbClr val="333399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440" y="768"/>
              <a:ext cx="1920" cy="1008"/>
              <a:chOff x="1529" y="1240"/>
              <a:chExt cx="1117" cy="478"/>
            </a:xfrm>
          </p:grpSpPr>
          <p:sp>
            <p:nvSpPr>
              <p:cNvPr id="10250" name="Freeform 10"/>
              <p:cNvSpPr>
                <a:spLocks/>
              </p:cNvSpPr>
              <p:nvPr/>
            </p:nvSpPr>
            <p:spPr bwMode="auto">
              <a:xfrm>
                <a:off x="1529" y="1395"/>
                <a:ext cx="1117" cy="323"/>
              </a:xfrm>
              <a:custGeom>
                <a:avLst/>
                <a:gdLst/>
                <a:ahLst/>
                <a:cxnLst>
                  <a:cxn ang="0">
                    <a:pos x="1117" y="8"/>
                  </a:cxn>
                  <a:cxn ang="0">
                    <a:pos x="1109" y="20"/>
                  </a:cxn>
                  <a:cxn ang="0">
                    <a:pos x="1101" y="36"/>
                  </a:cxn>
                  <a:cxn ang="0">
                    <a:pos x="1085" y="48"/>
                  </a:cxn>
                  <a:cxn ang="0">
                    <a:pos x="1069" y="60"/>
                  </a:cxn>
                  <a:cxn ang="0">
                    <a:pos x="1045" y="72"/>
                  </a:cxn>
                  <a:cxn ang="0">
                    <a:pos x="1021" y="84"/>
                  </a:cxn>
                  <a:cxn ang="0">
                    <a:pos x="989" y="96"/>
                  </a:cxn>
                  <a:cxn ang="0">
                    <a:pos x="957" y="104"/>
                  </a:cxn>
                  <a:cxn ang="0">
                    <a:pos x="917" y="116"/>
                  </a:cxn>
                  <a:cxn ang="0">
                    <a:pos x="877" y="124"/>
                  </a:cxn>
                  <a:cxn ang="0">
                    <a:pos x="833" y="132"/>
                  </a:cxn>
                  <a:cxn ang="0">
                    <a:pos x="789" y="136"/>
                  </a:cxn>
                  <a:cxn ang="0">
                    <a:pos x="740" y="144"/>
                  </a:cxn>
                  <a:cxn ang="0">
                    <a:pos x="692" y="148"/>
                  </a:cxn>
                  <a:cxn ang="0">
                    <a:pos x="640" y="152"/>
                  </a:cxn>
                  <a:cxn ang="0">
                    <a:pos x="588" y="152"/>
                  </a:cxn>
                  <a:cxn ang="0">
                    <a:pos x="536" y="156"/>
                  </a:cxn>
                  <a:cxn ang="0">
                    <a:pos x="484" y="156"/>
                  </a:cxn>
                  <a:cxn ang="0">
                    <a:pos x="432" y="152"/>
                  </a:cxn>
                  <a:cxn ang="0">
                    <a:pos x="384" y="152"/>
                  </a:cxn>
                  <a:cxn ang="0">
                    <a:pos x="332" y="148"/>
                  </a:cxn>
                  <a:cxn ang="0">
                    <a:pos x="284" y="144"/>
                  </a:cxn>
                  <a:cxn ang="0">
                    <a:pos x="236" y="136"/>
                  </a:cxn>
                  <a:cxn ang="0">
                    <a:pos x="192" y="128"/>
                  </a:cxn>
                  <a:cxn ang="0">
                    <a:pos x="148" y="120"/>
                  </a:cxn>
                  <a:cxn ang="0">
                    <a:pos x="108" y="112"/>
                  </a:cxn>
                  <a:cxn ang="0">
                    <a:pos x="72" y="104"/>
                  </a:cxn>
                  <a:cxn ang="0">
                    <a:pos x="40" y="92"/>
                  </a:cxn>
                  <a:cxn ang="0">
                    <a:pos x="8" y="80"/>
                  </a:cxn>
                  <a:cxn ang="0">
                    <a:pos x="8" y="248"/>
                  </a:cxn>
                  <a:cxn ang="0">
                    <a:pos x="40" y="260"/>
                  </a:cxn>
                  <a:cxn ang="0">
                    <a:pos x="72" y="272"/>
                  </a:cxn>
                  <a:cxn ang="0">
                    <a:pos x="108" y="279"/>
                  </a:cxn>
                  <a:cxn ang="0">
                    <a:pos x="148" y="287"/>
                  </a:cxn>
                  <a:cxn ang="0">
                    <a:pos x="192" y="295"/>
                  </a:cxn>
                  <a:cxn ang="0">
                    <a:pos x="236" y="303"/>
                  </a:cxn>
                  <a:cxn ang="0">
                    <a:pos x="284" y="311"/>
                  </a:cxn>
                  <a:cxn ang="0">
                    <a:pos x="332" y="315"/>
                  </a:cxn>
                  <a:cxn ang="0">
                    <a:pos x="384" y="319"/>
                  </a:cxn>
                  <a:cxn ang="0">
                    <a:pos x="432" y="319"/>
                  </a:cxn>
                  <a:cxn ang="0">
                    <a:pos x="484" y="323"/>
                  </a:cxn>
                  <a:cxn ang="0">
                    <a:pos x="536" y="323"/>
                  </a:cxn>
                  <a:cxn ang="0">
                    <a:pos x="588" y="319"/>
                  </a:cxn>
                  <a:cxn ang="0">
                    <a:pos x="640" y="319"/>
                  </a:cxn>
                  <a:cxn ang="0">
                    <a:pos x="692" y="315"/>
                  </a:cxn>
                  <a:cxn ang="0">
                    <a:pos x="740" y="311"/>
                  </a:cxn>
                  <a:cxn ang="0">
                    <a:pos x="789" y="303"/>
                  </a:cxn>
                  <a:cxn ang="0">
                    <a:pos x="833" y="299"/>
                  </a:cxn>
                  <a:cxn ang="0">
                    <a:pos x="877" y="291"/>
                  </a:cxn>
                  <a:cxn ang="0">
                    <a:pos x="917" y="283"/>
                  </a:cxn>
                  <a:cxn ang="0">
                    <a:pos x="957" y="272"/>
                  </a:cxn>
                  <a:cxn ang="0">
                    <a:pos x="989" y="264"/>
                  </a:cxn>
                  <a:cxn ang="0">
                    <a:pos x="1021" y="252"/>
                  </a:cxn>
                  <a:cxn ang="0">
                    <a:pos x="1045" y="240"/>
                  </a:cxn>
                  <a:cxn ang="0">
                    <a:pos x="1069" y="228"/>
                  </a:cxn>
                  <a:cxn ang="0">
                    <a:pos x="1085" y="216"/>
                  </a:cxn>
                  <a:cxn ang="0">
                    <a:pos x="1101" y="204"/>
                  </a:cxn>
                  <a:cxn ang="0">
                    <a:pos x="1109" y="188"/>
                  </a:cxn>
                  <a:cxn ang="0">
                    <a:pos x="1117" y="176"/>
                  </a:cxn>
                  <a:cxn ang="0">
                    <a:pos x="1117" y="0"/>
                  </a:cxn>
                </a:cxnLst>
                <a:rect l="0" t="0" r="r" b="b"/>
                <a:pathLst>
                  <a:path w="1117" h="323">
                    <a:moveTo>
                      <a:pt x="1117" y="0"/>
                    </a:moveTo>
                    <a:lnTo>
                      <a:pt x="1117" y="4"/>
                    </a:lnTo>
                    <a:lnTo>
                      <a:pt x="1117" y="8"/>
                    </a:lnTo>
                    <a:lnTo>
                      <a:pt x="1113" y="12"/>
                    </a:lnTo>
                    <a:lnTo>
                      <a:pt x="1113" y="20"/>
                    </a:lnTo>
                    <a:lnTo>
                      <a:pt x="1109" y="20"/>
                    </a:lnTo>
                    <a:lnTo>
                      <a:pt x="1105" y="28"/>
                    </a:lnTo>
                    <a:lnTo>
                      <a:pt x="1101" y="32"/>
                    </a:lnTo>
                    <a:lnTo>
                      <a:pt x="1101" y="36"/>
                    </a:lnTo>
                    <a:lnTo>
                      <a:pt x="1097" y="40"/>
                    </a:lnTo>
                    <a:lnTo>
                      <a:pt x="1089" y="44"/>
                    </a:lnTo>
                    <a:lnTo>
                      <a:pt x="1085" y="48"/>
                    </a:lnTo>
                    <a:lnTo>
                      <a:pt x="1081" y="52"/>
                    </a:lnTo>
                    <a:lnTo>
                      <a:pt x="1073" y="56"/>
                    </a:lnTo>
                    <a:lnTo>
                      <a:pt x="1069" y="60"/>
                    </a:lnTo>
                    <a:lnTo>
                      <a:pt x="1061" y="64"/>
                    </a:lnTo>
                    <a:lnTo>
                      <a:pt x="1049" y="68"/>
                    </a:lnTo>
                    <a:lnTo>
                      <a:pt x="1045" y="72"/>
                    </a:lnTo>
                    <a:lnTo>
                      <a:pt x="1037" y="76"/>
                    </a:lnTo>
                    <a:lnTo>
                      <a:pt x="1025" y="80"/>
                    </a:lnTo>
                    <a:lnTo>
                      <a:pt x="1021" y="84"/>
                    </a:lnTo>
                    <a:lnTo>
                      <a:pt x="1009" y="88"/>
                    </a:lnTo>
                    <a:lnTo>
                      <a:pt x="997" y="92"/>
                    </a:lnTo>
                    <a:lnTo>
                      <a:pt x="989" y="96"/>
                    </a:lnTo>
                    <a:lnTo>
                      <a:pt x="977" y="100"/>
                    </a:lnTo>
                    <a:lnTo>
                      <a:pt x="961" y="104"/>
                    </a:lnTo>
                    <a:lnTo>
                      <a:pt x="957" y="104"/>
                    </a:lnTo>
                    <a:lnTo>
                      <a:pt x="941" y="108"/>
                    </a:lnTo>
                    <a:lnTo>
                      <a:pt x="925" y="112"/>
                    </a:lnTo>
                    <a:lnTo>
                      <a:pt x="917" y="116"/>
                    </a:lnTo>
                    <a:lnTo>
                      <a:pt x="901" y="120"/>
                    </a:lnTo>
                    <a:lnTo>
                      <a:pt x="885" y="120"/>
                    </a:lnTo>
                    <a:lnTo>
                      <a:pt x="877" y="124"/>
                    </a:lnTo>
                    <a:lnTo>
                      <a:pt x="861" y="128"/>
                    </a:lnTo>
                    <a:lnTo>
                      <a:pt x="845" y="128"/>
                    </a:lnTo>
                    <a:lnTo>
                      <a:pt x="833" y="132"/>
                    </a:lnTo>
                    <a:lnTo>
                      <a:pt x="817" y="136"/>
                    </a:lnTo>
                    <a:lnTo>
                      <a:pt x="797" y="136"/>
                    </a:lnTo>
                    <a:lnTo>
                      <a:pt x="789" y="136"/>
                    </a:lnTo>
                    <a:lnTo>
                      <a:pt x="769" y="140"/>
                    </a:lnTo>
                    <a:lnTo>
                      <a:pt x="752" y="144"/>
                    </a:lnTo>
                    <a:lnTo>
                      <a:pt x="740" y="144"/>
                    </a:lnTo>
                    <a:lnTo>
                      <a:pt x="720" y="144"/>
                    </a:lnTo>
                    <a:lnTo>
                      <a:pt x="700" y="148"/>
                    </a:lnTo>
                    <a:lnTo>
                      <a:pt x="692" y="148"/>
                    </a:lnTo>
                    <a:lnTo>
                      <a:pt x="672" y="148"/>
                    </a:lnTo>
                    <a:lnTo>
                      <a:pt x="652" y="152"/>
                    </a:lnTo>
                    <a:lnTo>
                      <a:pt x="640" y="152"/>
                    </a:lnTo>
                    <a:lnTo>
                      <a:pt x="620" y="152"/>
                    </a:lnTo>
                    <a:lnTo>
                      <a:pt x="600" y="152"/>
                    </a:lnTo>
                    <a:lnTo>
                      <a:pt x="588" y="152"/>
                    </a:lnTo>
                    <a:lnTo>
                      <a:pt x="568" y="156"/>
                    </a:lnTo>
                    <a:lnTo>
                      <a:pt x="548" y="156"/>
                    </a:lnTo>
                    <a:lnTo>
                      <a:pt x="536" y="156"/>
                    </a:lnTo>
                    <a:lnTo>
                      <a:pt x="516" y="156"/>
                    </a:lnTo>
                    <a:lnTo>
                      <a:pt x="496" y="156"/>
                    </a:lnTo>
                    <a:lnTo>
                      <a:pt x="484" y="156"/>
                    </a:lnTo>
                    <a:lnTo>
                      <a:pt x="464" y="156"/>
                    </a:lnTo>
                    <a:lnTo>
                      <a:pt x="444" y="152"/>
                    </a:lnTo>
                    <a:lnTo>
                      <a:pt x="432" y="152"/>
                    </a:lnTo>
                    <a:lnTo>
                      <a:pt x="412" y="152"/>
                    </a:lnTo>
                    <a:lnTo>
                      <a:pt x="392" y="152"/>
                    </a:lnTo>
                    <a:lnTo>
                      <a:pt x="384" y="152"/>
                    </a:lnTo>
                    <a:lnTo>
                      <a:pt x="364" y="148"/>
                    </a:lnTo>
                    <a:lnTo>
                      <a:pt x="344" y="148"/>
                    </a:lnTo>
                    <a:lnTo>
                      <a:pt x="332" y="148"/>
                    </a:lnTo>
                    <a:lnTo>
                      <a:pt x="312" y="144"/>
                    </a:lnTo>
                    <a:lnTo>
                      <a:pt x="292" y="144"/>
                    </a:lnTo>
                    <a:lnTo>
                      <a:pt x="284" y="144"/>
                    </a:lnTo>
                    <a:lnTo>
                      <a:pt x="264" y="140"/>
                    </a:lnTo>
                    <a:lnTo>
                      <a:pt x="244" y="136"/>
                    </a:lnTo>
                    <a:lnTo>
                      <a:pt x="236" y="136"/>
                    </a:lnTo>
                    <a:lnTo>
                      <a:pt x="216" y="136"/>
                    </a:lnTo>
                    <a:lnTo>
                      <a:pt x="200" y="132"/>
                    </a:lnTo>
                    <a:lnTo>
                      <a:pt x="192" y="128"/>
                    </a:lnTo>
                    <a:lnTo>
                      <a:pt x="176" y="128"/>
                    </a:lnTo>
                    <a:lnTo>
                      <a:pt x="156" y="124"/>
                    </a:lnTo>
                    <a:lnTo>
                      <a:pt x="148" y="120"/>
                    </a:lnTo>
                    <a:lnTo>
                      <a:pt x="132" y="120"/>
                    </a:lnTo>
                    <a:lnTo>
                      <a:pt x="116" y="116"/>
                    </a:lnTo>
                    <a:lnTo>
                      <a:pt x="108" y="112"/>
                    </a:lnTo>
                    <a:lnTo>
                      <a:pt x="96" y="108"/>
                    </a:lnTo>
                    <a:lnTo>
                      <a:pt x="80" y="104"/>
                    </a:lnTo>
                    <a:lnTo>
                      <a:pt x="72" y="104"/>
                    </a:lnTo>
                    <a:lnTo>
                      <a:pt x="60" y="100"/>
                    </a:lnTo>
                    <a:lnTo>
                      <a:pt x="44" y="96"/>
                    </a:lnTo>
                    <a:lnTo>
                      <a:pt x="40" y="92"/>
                    </a:lnTo>
                    <a:lnTo>
                      <a:pt x="28" y="88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0" y="76"/>
                    </a:lnTo>
                    <a:lnTo>
                      <a:pt x="0" y="244"/>
                    </a:lnTo>
                    <a:lnTo>
                      <a:pt x="8" y="248"/>
                    </a:lnTo>
                    <a:lnTo>
                      <a:pt x="16" y="252"/>
                    </a:lnTo>
                    <a:lnTo>
                      <a:pt x="28" y="256"/>
                    </a:lnTo>
                    <a:lnTo>
                      <a:pt x="40" y="260"/>
                    </a:lnTo>
                    <a:lnTo>
                      <a:pt x="44" y="264"/>
                    </a:lnTo>
                    <a:lnTo>
                      <a:pt x="60" y="268"/>
                    </a:lnTo>
                    <a:lnTo>
                      <a:pt x="72" y="272"/>
                    </a:lnTo>
                    <a:lnTo>
                      <a:pt x="80" y="272"/>
                    </a:lnTo>
                    <a:lnTo>
                      <a:pt x="96" y="276"/>
                    </a:lnTo>
                    <a:lnTo>
                      <a:pt x="108" y="279"/>
                    </a:lnTo>
                    <a:lnTo>
                      <a:pt x="116" y="283"/>
                    </a:lnTo>
                    <a:lnTo>
                      <a:pt x="132" y="287"/>
                    </a:lnTo>
                    <a:lnTo>
                      <a:pt x="148" y="287"/>
                    </a:lnTo>
                    <a:lnTo>
                      <a:pt x="156" y="291"/>
                    </a:lnTo>
                    <a:lnTo>
                      <a:pt x="176" y="295"/>
                    </a:lnTo>
                    <a:lnTo>
                      <a:pt x="192" y="295"/>
                    </a:lnTo>
                    <a:lnTo>
                      <a:pt x="200" y="299"/>
                    </a:lnTo>
                    <a:lnTo>
                      <a:pt x="216" y="303"/>
                    </a:lnTo>
                    <a:lnTo>
                      <a:pt x="236" y="303"/>
                    </a:lnTo>
                    <a:lnTo>
                      <a:pt x="244" y="303"/>
                    </a:lnTo>
                    <a:lnTo>
                      <a:pt x="264" y="307"/>
                    </a:lnTo>
                    <a:lnTo>
                      <a:pt x="284" y="311"/>
                    </a:lnTo>
                    <a:lnTo>
                      <a:pt x="292" y="311"/>
                    </a:lnTo>
                    <a:lnTo>
                      <a:pt x="312" y="311"/>
                    </a:lnTo>
                    <a:lnTo>
                      <a:pt x="332" y="315"/>
                    </a:lnTo>
                    <a:lnTo>
                      <a:pt x="344" y="315"/>
                    </a:lnTo>
                    <a:lnTo>
                      <a:pt x="364" y="315"/>
                    </a:lnTo>
                    <a:lnTo>
                      <a:pt x="384" y="319"/>
                    </a:lnTo>
                    <a:lnTo>
                      <a:pt x="392" y="319"/>
                    </a:lnTo>
                    <a:lnTo>
                      <a:pt x="412" y="319"/>
                    </a:lnTo>
                    <a:lnTo>
                      <a:pt x="432" y="319"/>
                    </a:lnTo>
                    <a:lnTo>
                      <a:pt x="444" y="319"/>
                    </a:lnTo>
                    <a:lnTo>
                      <a:pt x="464" y="323"/>
                    </a:lnTo>
                    <a:lnTo>
                      <a:pt x="484" y="323"/>
                    </a:lnTo>
                    <a:lnTo>
                      <a:pt x="496" y="323"/>
                    </a:lnTo>
                    <a:lnTo>
                      <a:pt x="516" y="323"/>
                    </a:lnTo>
                    <a:lnTo>
                      <a:pt x="536" y="323"/>
                    </a:lnTo>
                    <a:lnTo>
                      <a:pt x="548" y="323"/>
                    </a:lnTo>
                    <a:lnTo>
                      <a:pt x="568" y="323"/>
                    </a:lnTo>
                    <a:lnTo>
                      <a:pt x="588" y="319"/>
                    </a:lnTo>
                    <a:lnTo>
                      <a:pt x="600" y="319"/>
                    </a:lnTo>
                    <a:lnTo>
                      <a:pt x="620" y="319"/>
                    </a:lnTo>
                    <a:lnTo>
                      <a:pt x="640" y="319"/>
                    </a:lnTo>
                    <a:lnTo>
                      <a:pt x="652" y="319"/>
                    </a:lnTo>
                    <a:lnTo>
                      <a:pt x="672" y="315"/>
                    </a:lnTo>
                    <a:lnTo>
                      <a:pt x="692" y="315"/>
                    </a:lnTo>
                    <a:lnTo>
                      <a:pt x="700" y="315"/>
                    </a:lnTo>
                    <a:lnTo>
                      <a:pt x="720" y="311"/>
                    </a:lnTo>
                    <a:lnTo>
                      <a:pt x="740" y="311"/>
                    </a:lnTo>
                    <a:lnTo>
                      <a:pt x="752" y="311"/>
                    </a:lnTo>
                    <a:lnTo>
                      <a:pt x="769" y="307"/>
                    </a:lnTo>
                    <a:lnTo>
                      <a:pt x="789" y="303"/>
                    </a:lnTo>
                    <a:lnTo>
                      <a:pt x="797" y="303"/>
                    </a:lnTo>
                    <a:lnTo>
                      <a:pt x="817" y="303"/>
                    </a:lnTo>
                    <a:lnTo>
                      <a:pt x="833" y="299"/>
                    </a:lnTo>
                    <a:lnTo>
                      <a:pt x="845" y="295"/>
                    </a:lnTo>
                    <a:lnTo>
                      <a:pt x="861" y="295"/>
                    </a:lnTo>
                    <a:lnTo>
                      <a:pt x="877" y="291"/>
                    </a:lnTo>
                    <a:lnTo>
                      <a:pt x="885" y="287"/>
                    </a:lnTo>
                    <a:lnTo>
                      <a:pt x="901" y="287"/>
                    </a:lnTo>
                    <a:lnTo>
                      <a:pt x="917" y="283"/>
                    </a:lnTo>
                    <a:lnTo>
                      <a:pt x="925" y="279"/>
                    </a:lnTo>
                    <a:lnTo>
                      <a:pt x="941" y="276"/>
                    </a:lnTo>
                    <a:lnTo>
                      <a:pt x="957" y="272"/>
                    </a:lnTo>
                    <a:lnTo>
                      <a:pt x="961" y="272"/>
                    </a:lnTo>
                    <a:lnTo>
                      <a:pt x="977" y="268"/>
                    </a:lnTo>
                    <a:lnTo>
                      <a:pt x="989" y="264"/>
                    </a:lnTo>
                    <a:lnTo>
                      <a:pt x="997" y="260"/>
                    </a:lnTo>
                    <a:lnTo>
                      <a:pt x="1009" y="256"/>
                    </a:lnTo>
                    <a:lnTo>
                      <a:pt x="1021" y="252"/>
                    </a:lnTo>
                    <a:lnTo>
                      <a:pt x="1025" y="248"/>
                    </a:lnTo>
                    <a:lnTo>
                      <a:pt x="1037" y="244"/>
                    </a:lnTo>
                    <a:lnTo>
                      <a:pt x="1045" y="240"/>
                    </a:lnTo>
                    <a:lnTo>
                      <a:pt x="1049" y="236"/>
                    </a:lnTo>
                    <a:lnTo>
                      <a:pt x="1061" y="232"/>
                    </a:lnTo>
                    <a:lnTo>
                      <a:pt x="1069" y="228"/>
                    </a:lnTo>
                    <a:lnTo>
                      <a:pt x="1073" y="224"/>
                    </a:lnTo>
                    <a:lnTo>
                      <a:pt x="1081" y="220"/>
                    </a:lnTo>
                    <a:lnTo>
                      <a:pt x="1085" y="216"/>
                    </a:lnTo>
                    <a:lnTo>
                      <a:pt x="1089" y="212"/>
                    </a:lnTo>
                    <a:lnTo>
                      <a:pt x="1097" y="208"/>
                    </a:lnTo>
                    <a:lnTo>
                      <a:pt x="1101" y="204"/>
                    </a:lnTo>
                    <a:lnTo>
                      <a:pt x="1101" y="200"/>
                    </a:lnTo>
                    <a:lnTo>
                      <a:pt x="1105" y="196"/>
                    </a:lnTo>
                    <a:lnTo>
                      <a:pt x="1109" y="188"/>
                    </a:lnTo>
                    <a:lnTo>
                      <a:pt x="1113" y="188"/>
                    </a:lnTo>
                    <a:lnTo>
                      <a:pt x="1113" y="180"/>
                    </a:lnTo>
                    <a:lnTo>
                      <a:pt x="1117" y="176"/>
                    </a:lnTo>
                    <a:lnTo>
                      <a:pt x="1117" y="172"/>
                    </a:lnTo>
                    <a:lnTo>
                      <a:pt x="1117" y="168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auto">
              <a:xfrm>
                <a:off x="1529" y="1240"/>
                <a:ext cx="1117" cy="311"/>
              </a:xfrm>
              <a:custGeom>
                <a:avLst/>
                <a:gdLst/>
                <a:ahLst/>
                <a:cxnLst>
                  <a:cxn ang="0">
                    <a:pos x="548" y="0"/>
                  </a:cxn>
                  <a:cxn ang="0">
                    <a:pos x="600" y="0"/>
                  </a:cxn>
                  <a:cxn ang="0">
                    <a:pos x="652" y="4"/>
                  </a:cxn>
                  <a:cxn ang="0">
                    <a:pos x="700" y="8"/>
                  </a:cxn>
                  <a:cxn ang="0">
                    <a:pos x="752" y="11"/>
                  </a:cxn>
                  <a:cxn ang="0">
                    <a:pos x="797" y="15"/>
                  </a:cxn>
                  <a:cxn ang="0">
                    <a:pos x="845" y="23"/>
                  </a:cxn>
                  <a:cxn ang="0">
                    <a:pos x="885" y="31"/>
                  </a:cxn>
                  <a:cxn ang="0">
                    <a:pos x="925" y="39"/>
                  </a:cxn>
                  <a:cxn ang="0">
                    <a:pos x="961" y="51"/>
                  </a:cxn>
                  <a:cxn ang="0">
                    <a:pos x="997" y="59"/>
                  </a:cxn>
                  <a:cxn ang="0">
                    <a:pos x="1025" y="71"/>
                  </a:cxn>
                  <a:cxn ang="0">
                    <a:pos x="1049" y="83"/>
                  </a:cxn>
                  <a:cxn ang="0">
                    <a:pos x="1073" y="95"/>
                  </a:cxn>
                  <a:cxn ang="0">
                    <a:pos x="1089" y="107"/>
                  </a:cxn>
                  <a:cxn ang="0">
                    <a:pos x="1101" y="123"/>
                  </a:cxn>
                  <a:cxn ang="0">
                    <a:pos x="1113" y="135"/>
                  </a:cxn>
                  <a:cxn ang="0">
                    <a:pos x="1117" y="147"/>
                  </a:cxn>
                  <a:cxn ang="0">
                    <a:pos x="1117" y="163"/>
                  </a:cxn>
                  <a:cxn ang="0">
                    <a:pos x="1109" y="175"/>
                  </a:cxn>
                  <a:cxn ang="0">
                    <a:pos x="1101" y="191"/>
                  </a:cxn>
                  <a:cxn ang="0">
                    <a:pos x="1085" y="203"/>
                  </a:cxn>
                  <a:cxn ang="0">
                    <a:pos x="1069" y="215"/>
                  </a:cxn>
                  <a:cxn ang="0">
                    <a:pos x="1045" y="227"/>
                  </a:cxn>
                  <a:cxn ang="0">
                    <a:pos x="1021" y="239"/>
                  </a:cxn>
                  <a:cxn ang="0">
                    <a:pos x="989" y="251"/>
                  </a:cxn>
                  <a:cxn ang="0">
                    <a:pos x="957" y="259"/>
                  </a:cxn>
                  <a:cxn ang="0">
                    <a:pos x="917" y="271"/>
                  </a:cxn>
                  <a:cxn ang="0">
                    <a:pos x="877" y="279"/>
                  </a:cxn>
                  <a:cxn ang="0">
                    <a:pos x="833" y="287"/>
                  </a:cxn>
                  <a:cxn ang="0">
                    <a:pos x="789" y="291"/>
                  </a:cxn>
                  <a:cxn ang="0">
                    <a:pos x="740" y="299"/>
                  </a:cxn>
                  <a:cxn ang="0">
                    <a:pos x="692" y="303"/>
                  </a:cxn>
                  <a:cxn ang="0">
                    <a:pos x="640" y="307"/>
                  </a:cxn>
                  <a:cxn ang="0">
                    <a:pos x="588" y="307"/>
                  </a:cxn>
                  <a:cxn ang="0">
                    <a:pos x="536" y="311"/>
                  </a:cxn>
                  <a:cxn ang="0">
                    <a:pos x="484" y="311"/>
                  </a:cxn>
                  <a:cxn ang="0">
                    <a:pos x="432" y="307"/>
                  </a:cxn>
                  <a:cxn ang="0">
                    <a:pos x="384" y="307"/>
                  </a:cxn>
                  <a:cxn ang="0">
                    <a:pos x="332" y="303"/>
                  </a:cxn>
                  <a:cxn ang="0">
                    <a:pos x="284" y="299"/>
                  </a:cxn>
                  <a:cxn ang="0">
                    <a:pos x="236" y="291"/>
                  </a:cxn>
                  <a:cxn ang="0">
                    <a:pos x="192" y="283"/>
                  </a:cxn>
                  <a:cxn ang="0">
                    <a:pos x="148" y="275"/>
                  </a:cxn>
                  <a:cxn ang="0">
                    <a:pos x="108" y="267"/>
                  </a:cxn>
                  <a:cxn ang="0">
                    <a:pos x="72" y="259"/>
                  </a:cxn>
                  <a:cxn ang="0">
                    <a:pos x="40" y="247"/>
                  </a:cxn>
                  <a:cxn ang="0">
                    <a:pos x="8" y="235"/>
                  </a:cxn>
                  <a:cxn ang="0">
                    <a:pos x="516" y="0"/>
                  </a:cxn>
                </a:cxnLst>
                <a:rect l="0" t="0" r="r" b="b"/>
                <a:pathLst>
                  <a:path w="1117" h="311">
                    <a:moveTo>
                      <a:pt x="516" y="0"/>
                    </a:moveTo>
                    <a:lnTo>
                      <a:pt x="536" y="0"/>
                    </a:lnTo>
                    <a:lnTo>
                      <a:pt x="548" y="0"/>
                    </a:lnTo>
                    <a:lnTo>
                      <a:pt x="568" y="0"/>
                    </a:lnTo>
                    <a:lnTo>
                      <a:pt x="588" y="0"/>
                    </a:lnTo>
                    <a:lnTo>
                      <a:pt x="600" y="0"/>
                    </a:lnTo>
                    <a:lnTo>
                      <a:pt x="620" y="0"/>
                    </a:lnTo>
                    <a:lnTo>
                      <a:pt x="640" y="4"/>
                    </a:lnTo>
                    <a:lnTo>
                      <a:pt x="652" y="4"/>
                    </a:lnTo>
                    <a:lnTo>
                      <a:pt x="672" y="4"/>
                    </a:lnTo>
                    <a:lnTo>
                      <a:pt x="692" y="4"/>
                    </a:lnTo>
                    <a:lnTo>
                      <a:pt x="700" y="8"/>
                    </a:lnTo>
                    <a:lnTo>
                      <a:pt x="720" y="8"/>
                    </a:lnTo>
                    <a:lnTo>
                      <a:pt x="740" y="11"/>
                    </a:lnTo>
                    <a:lnTo>
                      <a:pt x="752" y="11"/>
                    </a:lnTo>
                    <a:lnTo>
                      <a:pt x="769" y="11"/>
                    </a:lnTo>
                    <a:lnTo>
                      <a:pt x="789" y="15"/>
                    </a:lnTo>
                    <a:lnTo>
                      <a:pt x="797" y="15"/>
                    </a:lnTo>
                    <a:lnTo>
                      <a:pt x="817" y="19"/>
                    </a:lnTo>
                    <a:lnTo>
                      <a:pt x="833" y="23"/>
                    </a:lnTo>
                    <a:lnTo>
                      <a:pt x="845" y="23"/>
                    </a:lnTo>
                    <a:lnTo>
                      <a:pt x="861" y="27"/>
                    </a:lnTo>
                    <a:lnTo>
                      <a:pt x="877" y="31"/>
                    </a:lnTo>
                    <a:lnTo>
                      <a:pt x="885" y="31"/>
                    </a:lnTo>
                    <a:lnTo>
                      <a:pt x="901" y="35"/>
                    </a:lnTo>
                    <a:lnTo>
                      <a:pt x="917" y="39"/>
                    </a:lnTo>
                    <a:lnTo>
                      <a:pt x="925" y="39"/>
                    </a:lnTo>
                    <a:lnTo>
                      <a:pt x="941" y="43"/>
                    </a:lnTo>
                    <a:lnTo>
                      <a:pt x="957" y="47"/>
                    </a:lnTo>
                    <a:lnTo>
                      <a:pt x="961" y="51"/>
                    </a:lnTo>
                    <a:lnTo>
                      <a:pt x="977" y="55"/>
                    </a:lnTo>
                    <a:lnTo>
                      <a:pt x="989" y="59"/>
                    </a:lnTo>
                    <a:lnTo>
                      <a:pt x="997" y="59"/>
                    </a:lnTo>
                    <a:lnTo>
                      <a:pt x="1009" y="63"/>
                    </a:lnTo>
                    <a:lnTo>
                      <a:pt x="1021" y="71"/>
                    </a:lnTo>
                    <a:lnTo>
                      <a:pt x="1025" y="71"/>
                    </a:lnTo>
                    <a:lnTo>
                      <a:pt x="1037" y="75"/>
                    </a:lnTo>
                    <a:lnTo>
                      <a:pt x="1045" y="79"/>
                    </a:lnTo>
                    <a:lnTo>
                      <a:pt x="1049" y="83"/>
                    </a:lnTo>
                    <a:lnTo>
                      <a:pt x="1061" y="87"/>
                    </a:lnTo>
                    <a:lnTo>
                      <a:pt x="1069" y="95"/>
                    </a:lnTo>
                    <a:lnTo>
                      <a:pt x="1073" y="95"/>
                    </a:lnTo>
                    <a:lnTo>
                      <a:pt x="1081" y="99"/>
                    </a:lnTo>
                    <a:lnTo>
                      <a:pt x="1085" y="107"/>
                    </a:lnTo>
                    <a:lnTo>
                      <a:pt x="1089" y="107"/>
                    </a:lnTo>
                    <a:lnTo>
                      <a:pt x="1097" y="115"/>
                    </a:lnTo>
                    <a:lnTo>
                      <a:pt x="1101" y="119"/>
                    </a:lnTo>
                    <a:lnTo>
                      <a:pt x="1101" y="123"/>
                    </a:lnTo>
                    <a:lnTo>
                      <a:pt x="1105" y="127"/>
                    </a:lnTo>
                    <a:lnTo>
                      <a:pt x="1109" y="131"/>
                    </a:lnTo>
                    <a:lnTo>
                      <a:pt x="1113" y="135"/>
                    </a:lnTo>
                    <a:lnTo>
                      <a:pt x="1113" y="139"/>
                    </a:lnTo>
                    <a:lnTo>
                      <a:pt x="1117" y="147"/>
                    </a:lnTo>
                    <a:lnTo>
                      <a:pt x="1117" y="147"/>
                    </a:lnTo>
                    <a:lnTo>
                      <a:pt x="1117" y="155"/>
                    </a:lnTo>
                    <a:lnTo>
                      <a:pt x="1117" y="159"/>
                    </a:lnTo>
                    <a:lnTo>
                      <a:pt x="1117" y="163"/>
                    </a:lnTo>
                    <a:lnTo>
                      <a:pt x="1113" y="167"/>
                    </a:lnTo>
                    <a:lnTo>
                      <a:pt x="1113" y="175"/>
                    </a:lnTo>
                    <a:lnTo>
                      <a:pt x="1109" y="175"/>
                    </a:lnTo>
                    <a:lnTo>
                      <a:pt x="1105" y="183"/>
                    </a:lnTo>
                    <a:lnTo>
                      <a:pt x="1101" y="187"/>
                    </a:lnTo>
                    <a:lnTo>
                      <a:pt x="1101" y="191"/>
                    </a:lnTo>
                    <a:lnTo>
                      <a:pt x="1097" y="195"/>
                    </a:lnTo>
                    <a:lnTo>
                      <a:pt x="1089" y="199"/>
                    </a:lnTo>
                    <a:lnTo>
                      <a:pt x="1085" y="203"/>
                    </a:lnTo>
                    <a:lnTo>
                      <a:pt x="1081" y="207"/>
                    </a:lnTo>
                    <a:lnTo>
                      <a:pt x="1073" y="211"/>
                    </a:lnTo>
                    <a:lnTo>
                      <a:pt x="1069" y="215"/>
                    </a:lnTo>
                    <a:lnTo>
                      <a:pt x="1061" y="219"/>
                    </a:lnTo>
                    <a:lnTo>
                      <a:pt x="1049" y="223"/>
                    </a:lnTo>
                    <a:lnTo>
                      <a:pt x="1045" y="227"/>
                    </a:lnTo>
                    <a:lnTo>
                      <a:pt x="1037" y="231"/>
                    </a:lnTo>
                    <a:lnTo>
                      <a:pt x="1025" y="235"/>
                    </a:lnTo>
                    <a:lnTo>
                      <a:pt x="1021" y="239"/>
                    </a:lnTo>
                    <a:lnTo>
                      <a:pt x="1009" y="243"/>
                    </a:lnTo>
                    <a:lnTo>
                      <a:pt x="997" y="247"/>
                    </a:lnTo>
                    <a:lnTo>
                      <a:pt x="989" y="251"/>
                    </a:lnTo>
                    <a:lnTo>
                      <a:pt x="977" y="255"/>
                    </a:lnTo>
                    <a:lnTo>
                      <a:pt x="961" y="259"/>
                    </a:lnTo>
                    <a:lnTo>
                      <a:pt x="957" y="259"/>
                    </a:lnTo>
                    <a:lnTo>
                      <a:pt x="941" y="263"/>
                    </a:lnTo>
                    <a:lnTo>
                      <a:pt x="925" y="267"/>
                    </a:lnTo>
                    <a:lnTo>
                      <a:pt x="917" y="271"/>
                    </a:lnTo>
                    <a:lnTo>
                      <a:pt x="901" y="275"/>
                    </a:lnTo>
                    <a:lnTo>
                      <a:pt x="885" y="275"/>
                    </a:lnTo>
                    <a:lnTo>
                      <a:pt x="877" y="279"/>
                    </a:lnTo>
                    <a:lnTo>
                      <a:pt x="861" y="283"/>
                    </a:lnTo>
                    <a:lnTo>
                      <a:pt x="845" y="283"/>
                    </a:lnTo>
                    <a:lnTo>
                      <a:pt x="833" y="287"/>
                    </a:lnTo>
                    <a:lnTo>
                      <a:pt x="817" y="291"/>
                    </a:lnTo>
                    <a:lnTo>
                      <a:pt x="797" y="291"/>
                    </a:lnTo>
                    <a:lnTo>
                      <a:pt x="789" y="291"/>
                    </a:lnTo>
                    <a:lnTo>
                      <a:pt x="769" y="295"/>
                    </a:lnTo>
                    <a:lnTo>
                      <a:pt x="752" y="299"/>
                    </a:lnTo>
                    <a:lnTo>
                      <a:pt x="740" y="299"/>
                    </a:lnTo>
                    <a:lnTo>
                      <a:pt x="720" y="299"/>
                    </a:lnTo>
                    <a:lnTo>
                      <a:pt x="700" y="303"/>
                    </a:lnTo>
                    <a:lnTo>
                      <a:pt x="692" y="303"/>
                    </a:lnTo>
                    <a:lnTo>
                      <a:pt x="672" y="303"/>
                    </a:lnTo>
                    <a:lnTo>
                      <a:pt x="652" y="307"/>
                    </a:lnTo>
                    <a:lnTo>
                      <a:pt x="640" y="307"/>
                    </a:lnTo>
                    <a:lnTo>
                      <a:pt x="620" y="307"/>
                    </a:lnTo>
                    <a:lnTo>
                      <a:pt x="600" y="307"/>
                    </a:lnTo>
                    <a:lnTo>
                      <a:pt x="588" y="307"/>
                    </a:lnTo>
                    <a:lnTo>
                      <a:pt x="568" y="311"/>
                    </a:lnTo>
                    <a:lnTo>
                      <a:pt x="548" y="311"/>
                    </a:lnTo>
                    <a:lnTo>
                      <a:pt x="536" y="311"/>
                    </a:lnTo>
                    <a:lnTo>
                      <a:pt x="516" y="311"/>
                    </a:lnTo>
                    <a:lnTo>
                      <a:pt x="496" y="311"/>
                    </a:lnTo>
                    <a:lnTo>
                      <a:pt x="484" y="311"/>
                    </a:lnTo>
                    <a:lnTo>
                      <a:pt x="464" y="311"/>
                    </a:lnTo>
                    <a:lnTo>
                      <a:pt x="444" y="307"/>
                    </a:lnTo>
                    <a:lnTo>
                      <a:pt x="432" y="307"/>
                    </a:lnTo>
                    <a:lnTo>
                      <a:pt x="412" y="307"/>
                    </a:lnTo>
                    <a:lnTo>
                      <a:pt x="392" y="307"/>
                    </a:lnTo>
                    <a:lnTo>
                      <a:pt x="384" y="307"/>
                    </a:lnTo>
                    <a:lnTo>
                      <a:pt x="364" y="303"/>
                    </a:lnTo>
                    <a:lnTo>
                      <a:pt x="344" y="303"/>
                    </a:lnTo>
                    <a:lnTo>
                      <a:pt x="332" y="303"/>
                    </a:lnTo>
                    <a:lnTo>
                      <a:pt x="312" y="299"/>
                    </a:lnTo>
                    <a:lnTo>
                      <a:pt x="292" y="299"/>
                    </a:lnTo>
                    <a:lnTo>
                      <a:pt x="284" y="299"/>
                    </a:lnTo>
                    <a:lnTo>
                      <a:pt x="264" y="295"/>
                    </a:lnTo>
                    <a:lnTo>
                      <a:pt x="244" y="291"/>
                    </a:lnTo>
                    <a:lnTo>
                      <a:pt x="236" y="291"/>
                    </a:lnTo>
                    <a:lnTo>
                      <a:pt x="216" y="291"/>
                    </a:lnTo>
                    <a:lnTo>
                      <a:pt x="200" y="287"/>
                    </a:lnTo>
                    <a:lnTo>
                      <a:pt x="192" y="283"/>
                    </a:lnTo>
                    <a:lnTo>
                      <a:pt x="176" y="283"/>
                    </a:lnTo>
                    <a:lnTo>
                      <a:pt x="156" y="279"/>
                    </a:lnTo>
                    <a:lnTo>
                      <a:pt x="148" y="275"/>
                    </a:lnTo>
                    <a:lnTo>
                      <a:pt x="132" y="275"/>
                    </a:lnTo>
                    <a:lnTo>
                      <a:pt x="116" y="271"/>
                    </a:lnTo>
                    <a:lnTo>
                      <a:pt x="108" y="267"/>
                    </a:lnTo>
                    <a:lnTo>
                      <a:pt x="96" y="263"/>
                    </a:lnTo>
                    <a:lnTo>
                      <a:pt x="80" y="259"/>
                    </a:lnTo>
                    <a:lnTo>
                      <a:pt x="72" y="259"/>
                    </a:lnTo>
                    <a:lnTo>
                      <a:pt x="60" y="255"/>
                    </a:lnTo>
                    <a:lnTo>
                      <a:pt x="44" y="251"/>
                    </a:lnTo>
                    <a:lnTo>
                      <a:pt x="40" y="247"/>
                    </a:lnTo>
                    <a:lnTo>
                      <a:pt x="28" y="243"/>
                    </a:lnTo>
                    <a:lnTo>
                      <a:pt x="16" y="239"/>
                    </a:lnTo>
                    <a:lnTo>
                      <a:pt x="8" y="235"/>
                    </a:lnTo>
                    <a:lnTo>
                      <a:pt x="0" y="231"/>
                    </a:lnTo>
                    <a:lnTo>
                      <a:pt x="516" y="15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259388" y="2514600"/>
            <a:ext cx="3275012" cy="1447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410200" y="2590800"/>
            <a:ext cx="533400" cy="304800"/>
          </a:xfrm>
          <a:prstGeom prst="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432425" y="3198813"/>
            <a:ext cx="511175" cy="328612"/>
          </a:xfrm>
          <a:prstGeom prst="rect">
            <a:avLst/>
          </a:prstGeom>
          <a:solidFill>
            <a:srgbClr val="333399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410325" y="2668588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MĨ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943600" y="3092450"/>
            <a:ext cx="2743200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300" b="1">
                <a:latin typeface="VNI-Times" pitchFamily="2" charset="0"/>
              </a:rPr>
              <a:t>Anh, Phaùp,T.Ñöùc, Italia, NB</a:t>
            </a:r>
          </a:p>
        </p:txBody>
      </p:sp>
      <p:graphicFrame>
        <p:nvGraphicFramePr>
          <p:cNvPr id="10257" name="Group 17"/>
          <p:cNvGraphicFramePr>
            <a:graphicFrameLocks noGrp="1"/>
          </p:cNvGraphicFramePr>
          <p:nvPr/>
        </p:nvGraphicFramePr>
        <p:xfrm>
          <a:off x="76200" y="303213"/>
          <a:ext cx="4876800" cy="5640389"/>
        </p:xfrm>
        <a:graphic>
          <a:graphicData uri="http://schemas.openxmlformats.org/drawingml/2006/table">
            <a:tbl>
              <a:tblPr/>
              <a:tblGrid>
                <a:gridCol w="1287463"/>
                <a:gridCol w="3589337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04800" y="533400"/>
            <a:ext cx="1066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Công nghiệp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1447800" y="304800"/>
            <a:ext cx="3278188" cy="1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/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</a:rPr>
              <a:t>Chiếm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</a:rPr>
              <a:t> 56,47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</a:rPr>
              <a:t>%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</a:rPr>
              <a:t>SL toàn thế giới (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</a:rPr>
              <a:t>1948)</a:t>
            </a:r>
          </a:p>
          <a:p>
            <a:pPr defTabSz="741363"/>
            <a:endParaRPr lang="en-US" sz="2200" dirty="0">
              <a:latin typeface="Times New Roman" pitchFamily="18" charset="0"/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304800" y="1422400"/>
            <a:ext cx="9921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Nông </a:t>
            </a:r>
          </a:p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nghiệp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1371600" y="1387475"/>
            <a:ext cx="3581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Bằng 2 lần SL của Tây Đức Anh+Pháp+ Nhật + Ý.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0" y="2570163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Trữ lượng</a:t>
            </a:r>
          </a:p>
          <a:p>
            <a:pPr defTabSz="741363"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vàng</a:t>
            </a:r>
          </a:p>
          <a:p>
            <a:pPr defTabSz="741363"/>
            <a:endParaRPr lang="en-US" sz="2000">
              <a:latin typeface="Times New Roman" pitchFamily="18" charset="0"/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1371600" y="2565400"/>
            <a:ext cx="3610140" cy="11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</a:rPr>
              <a:t>Nắm giữ 3/4 trữ lượng vàng </a:t>
            </a:r>
          </a:p>
          <a:p>
            <a:pPr defTabSz="741363">
              <a:spcBef>
                <a:spcPct val="20000"/>
              </a:spcBef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</a:rPr>
              <a:t>thế giới. </a:t>
            </a:r>
          </a:p>
          <a:p>
            <a:pPr defTabSz="741363"/>
            <a:endParaRPr lang="en-US" sz="2200" dirty="0">
              <a:latin typeface="Times New Roman" pitchFamily="18" charset="0"/>
            </a:endParaRP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153988" y="3581400"/>
            <a:ext cx="989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/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Quân sự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1371600" y="3552825"/>
            <a:ext cx="3505200" cy="1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</a:rPr>
              <a:t>Độc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</a:rPr>
              <a:t>quyền về vũ khí nguyên tử</a:t>
            </a:r>
          </a:p>
          <a:p>
            <a:pPr defTabSz="741363"/>
            <a:endParaRPr lang="en-US" sz="2200" dirty="0">
              <a:latin typeface="Times New Roman" pitchFamily="18" charset="0"/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76200" y="4419600"/>
            <a:ext cx="12954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Tàu biển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1447800" y="4459288"/>
            <a:ext cx="23510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9" tIns="45685" rIns="91369" bIns="45685">
            <a:spAutoFit/>
          </a:bodyPr>
          <a:lstStyle/>
          <a:p>
            <a:pPr defTabSz="741363"/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50% tàu trên biển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153988" y="5027613"/>
            <a:ext cx="114141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Ngân hàng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1390650" y="4981575"/>
            <a:ext cx="37147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10 ngân hàng lớn nhất thế giới là của người Mĩ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486400" y="3276600"/>
            <a:ext cx="511175" cy="327025"/>
          </a:xfrm>
          <a:prstGeom prst="rect">
            <a:avLst/>
          </a:prstGeom>
          <a:solidFill>
            <a:srgbClr val="333399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5410200" y="2668588"/>
            <a:ext cx="533400" cy="303212"/>
          </a:xfrm>
          <a:prstGeom prst="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5486400" y="4419600"/>
            <a:ext cx="2362200" cy="121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181600" y="687388"/>
            <a:ext cx="3657600" cy="1674812"/>
            <a:chOff x="1405" y="384"/>
            <a:chExt cx="2482" cy="984"/>
          </a:xfrm>
        </p:grpSpPr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1405" y="702"/>
              <a:ext cx="755" cy="636"/>
            </a:xfrm>
            <a:custGeom>
              <a:avLst/>
              <a:gdLst/>
              <a:ahLst/>
              <a:cxnLst>
                <a:cxn ang="0">
                  <a:pos x="737" y="294"/>
                </a:cxn>
                <a:cxn ang="0">
                  <a:pos x="677" y="288"/>
                </a:cxn>
                <a:cxn ang="0">
                  <a:pos x="617" y="282"/>
                </a:cxn>
                <a:cxn ang="0">
                  <a:pos x="581" y="276"/>
                </a:cxn>
                <a:cxn ang="0">
                  <a:pos x="527" y="264"/>
                </a:cxn>
                <a:cxn ang="0">
                  <a:pos x="491" y="258"/>
                </a:cxn>
                <a:cxn ang="0">
                  <a:pos x="443" y="246"/>
                </a:cxn>
                <a:cxn ang="0">
                  <a:pos x="395" y="234"/>
                </a:cxn>
                <a:cxn ang="0">
                  <a:pos x="360" y="228"/>
                </a:cxn>
                <a:cxn ang="0">
                  <a:pos x="318" y="216"/>
                </a:cxn>
                <a:cxn ang="0">
                  <a:pos x="276" y="204"/>
                </a:cxn>
                <a:cxn ang="0">
                  <a:pos x="246" y="192"/>
                </a:cxn>
                <a:cxn ang="0">
                  <a:pos x="210" y="180"/>
                </a:cxn>
                <a:cxn ang="0">
                  <a:pos x="186" y="174"/>
                </a:cxn>
                <a:cxn ang="0">
                  <a:pos x="156" y="156"/>
                </a:cxn>
                <a:cxn ang="0">
                  <a:pos x="126" y="144"/>
                </a:cxn>
                <a:cxn ang="0">
                  <a:pos x="108" y="132"/>
                </a:cxn>
                <a:cxn ang="0">
                  <a:pos x="78" y="114"/>
                </a:cxn>
                <a:cxn ang="0">
                  <a:pos x="60" y="102"/>
                </a:cxn>
                <a:cxn ang="0">
                  <a:pos x="48" y="90"/>
                </a:cxn>
                <a:cxn ang="0">
                  <a:pos x="30" y="72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66"/>
                </a:cxn>
                <a:cxn ang="0">
                  <a:pos x="6" y="384"/>
                </a:cxn>
                <a:cxn ang="0">
                  <a:pos x="12" y="396"/>
                </a:cxn>
                <a:cxn ang="0">
                  <a:pos x="24" y="408"/>
                </a:cxn>
                <a:cxn ang="0">
                  <a:pos x="36" y="420"/>
                </a:cxn>
                <a:cxn ang="0">
                  <a:pos x="54" y="438"/>
                </a:cxn>
                <a:cxn ang="0">
                  <a:pos x="72" y="456"/>
                </a:cxn>
                <a:cxn ang="0">
                  <a:pos x="90" y="462"/>
                </a:cxn>
                <a:cxn ang="0">
                  <a:pos x="114" y="480"/>
                </a:cxn>
                <a:cxn ang="0">
                  <a:pos x="144" y="492"/>
                </a:cxn>
                <a:cxn ang="0">
                  <a:pos x="162" y="504"/>
                </a:cxn>
                <a:cxn ang="0">
                  <a:pos x="198" y="516"/>
                </a:cxn>
                <a:cxn ang="0">
                  <a:pos x="222" y="528"/>
                </a:cxn>
                <a:cxn ang="0">
                  <a:pos x="264" y="540"/>
                </a:cxn>
                <a:cxn ang="0">
                  <a:pos x="306" y="552"/>
                </a:cxn>
                <a:cxn ang="0">
                  <a:pos x="330" y="564"/>
                </a:cxn>
                <a:cxn ang="0">
                  <a:pos x="377" y="576"/>
                </a:cxn>
                <a:cxn ang="0">
                  <a:pos x="425" y="588"/>
                </a:cxn>
                <a:cxn ang="0">
                  <a:pos x="455" y="594"/>
                </a:cxn>
                <a:cxn ang="0">
                  <a:pos x="509" y="606"/>
                </a:cxn>
                <a:cxn ang="0">
                  <a:pos x="545" y="612"/>
                </a:cxn>
                <a:cxn ang="0">
                  <a:pos x="599" y="618"/>
                </a:cxn>
                <a:cxn ang="0">
                  <a:pos x="659" y="624"/>
                </a:cxn>
                <a:cxn ang="0">
                  <a:pos x="695" y="630"/>
                </a:cxn>
                <a:cxn ang="0">
                  <a:pos x="755" y="636"/>
                </a:cxn>
              </a:cxnLst>
              <a:rect l="0" t="0" r="r" b="b"/>
              <a:pathLst>
                <a:path w="755" h="636">
                  <a:moveTo>
                    <a:pt x="755" y="294"/>
                  </a:moveTo>
                  <a:lnTo>
                    <a:pt x="737" y="294"/>
                  </a:lnTo>
                  <a:lnTo>
                    <a:pt x="695" y="288"/>
                  </a:lnTo>
                  <a:lnTo>
                    <a:pt x="677" y="288"/>
                  </a:lnTo>
                  <a:lnTo>
                    <a:pt x="659" y="282"/>
                  </a:lnTo>
                  <a:lnTo>
                    <a:pt x="617" y="282"/>
                  </a:lnTo>
                  <a:lnTo>
                    <a:pt x="599" y="276"/>
                  </a:lnTo>
                  <a:lnTo>
                    <a:pt x="581" y="276"/>
                  </a:lnTo>
                  <a:lnTo>
                    <a:pt x="545" y="270"/>
                  </a:lnTo>
                  <a:lnTo>
                    <a:pt x="527" y="264"/>
                  </a:lnTo>
                  <a:lnTo>
                    <a:pt x="509" y="264"/>
                  </a:lnTo>
                  <a:lnTo>
                    <a:pt x="491" y="258"/>
                  </a:lnTo>
                  <a:lnTo>
                    <a:pt x="455" y="252"/>
                  </a:lnTo>
                  <a:lnTo>
                    <a:pt x="443" y="246"/>
                  </a:lnTo>
                  <a:lnTo>
                    <a:pt x="425" y="246"/>
                  </a:lnTo>
                  <a:lnTo>
                    <a:pt x="395" y="234"/>
                  </a:lnTo>
                  <a:lnTo>
                    <a:pt x="377" y="234"/>
                  </a:lnTo>
                  <a:lnTo>
                    <a:pt x="360" y="228"/>
                  </a:lnTo>
                  <a:lnTo>
                    <a:pt x="330" y="222"/>
                  </a:lnTo>
                  <a:lnTo>
                    <a:pt x="318" y="216"/>
                  </a:lnTo>
                  <a:lnTo>
                    <a:pt x="306" y="210"/>
                  </a:lnTo>
                  <a:lnTo>
                    <a:pt x="276" y="204"/>
                  </a:lnTo>
                  <a:lnTo>
                    <a:pt x="264" y="198"/>
                  </a:lnTo>
                  <a:lnTo>
                    <a:pt x="246" y="192"/>
                  </a:lnTo>
                  <a:lnTo>
                    <a:pt x="222" y="186"/>
                  </a:lnTo>
                  <a:lnTo>
                    <a:pt x="210" y="180"/>
                  </a:lnTo>
                  <a:lnTo>
                    <a:pt x="198" y="174"/>
                  </a:lnTo>
                  <a:lnTo>
                    <a:pt x="186" y="174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44" y="150"/>
                  </a:lnTo>
                  <a:lnTo>
                    <a:pt x="126" y="144"/>
                  </a:lnTo>
                  <a:lnTo>
                    <a:pt x="114" y="138"/>
                  </a:lnTo>
                  <a:lnTo>
                    <a:pt x="108" y="132"/>
                  </a:lnTo>
                  <a:lnTo>
                    <a:pt x="90" y="120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48" y="90"/>
                  </a:lnTo>
                  <a:lnTo>
                    <a:pt x="36" y="78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60"/>
                  </a:lnTo>
                  <a:lnTo>
                    <a:pt x="0" y="366"/>
                  </a:lnTo>
                  <a:lnTo>
                    <a:pt x="6" y="372"/>
                  </a:lnTo>
                  <a:lnTo>
                    <a:pt x="6" y="384"/>
                  </a:lnTo>
                  <a:lnTo>
                    <a:pt x="12" y="390"/>
                  </a:lnTo>
                  <a:lnTo>
                    <a:pt x="12" y="396"/>
                  </a:lnTo>
                  <a:lnTo>
                    <a:pt x="24" y="402"/>
                  </a:lnTo>
                  <a:lnTo>
                    <a:pt x="24" y="408"/>
                  </a:lnTo>
                  <a:lnTo>
                    <a:pt x="30" y="414"/>
                  </a:lnTo>
                  <a:lnTo>
                    <a:pt x="36" y="420"/>
                  </a:lnTo>
                  <a:lnTo>
                    <a:pt x="48" y="432"/>
                  </a:lnTo>
                  <a:lnTo>
                    <a:pt x="54" y="438"/>
                  </a:lnTo>
                  <a:lnTo>
                    <a:pt x="60" y="444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8" y="474"/>
                  </a:lnTo>
                  <a:lnTo>
                    <a:pt x="114" y="480"/>
                  </a:lnTo>
                  <a:lnTo>
                    <a:pt x="126" y="486"/>
                  </a:lnTo>
                  <a:lnTo>
                    <a:pt x="144" y="492"/>
                  </a:lnTo>
                  <a:lnTo>
                    <a:pt x="156" y="498"/>
                  </a:lnTo>
                  <a:lnTo>
                    <a:pt x="162" y="504"/>
                  </a:lnTo>
                  <a:lnTo>
                    <a:pt x="186" y="516"/>
                  </a:lnTo>
                  <a:lnTo>
                    <a:pt x="198" y="516"/>
                  </a:lnTo>
                  <a:lnTo>
                    <a:pt x="210" y="522"/>
                  </a:lnTo>
                  <a:lnTo>
                    <a:pt x="222" y="528"/>
                  </a:lnTo>
                  <a:lnTo>
                    <a:pt x="246" y="534"/>
                  </a:lnTo>
                  <a:lnTo>
                    <a:pt x="264" y="540"/>
                  </a:lnTo>
                  <a:lnTo>
                    <a:pt x="276" y="546"/>
                  </a:lnTo>
                  <a:lnTo>
                    <a:pt x="306" y="552"/>
                  </a:lnTo>
                  <a:lnTo>
                    <a:pt x="318" y="558"/>
                  </a:lnTo>
                  <a:lnTo>
                    <a:pt x="330" y="564"/>
                  </a:lnTo>
                  <a:lnTo>
                    <a:pt x="360" y="570"/>
                  </a:lnTo>
                  <a:lnTo>
                    <a:pt x="377" y="576"/>
                  </a:lnTo>
                  <a:lnTo>
                    <a:pt x="395" y="576"/>
                  </a:lnTo>
                  <a:lnTo>
                    <a:pt x="425" y="588"/>
                  </a:lnTo>
                  <a:lnTo>
                    <a:pt x="443" y="588"/>
                  </a:lnTo>
                  <a:lnTo>
                    <a:pt x="455" y="594"/>
                  </a:lnTo>
                  <a:lnTo>
                    <a:pt x="491" y="600"/>
                  </a:lnTo>
                  <a:lnTo>
                    <a:pt x="509" y="606"/>
                  </a:lnTo>
                  <a:lnTo>
                    <a:pt x="527" y="606"/>
                  </a:lnTo>
                  <a:lnTo>
                    <a:pt x="545" y="612"/>
                  </a:lnTo>
                  <a:lnTo>
                    <a:pt x="581" y="618"/>
                  </a:lnTo>
                  <a:lnTo>
                    <a:pt x="599" y="618"/>
                  </a:lnTo>
                  <a:lnTo>
                    <a:pt x="617" y="624"/>
                  </a:lnTo>
                  <a:lnTo>
                    <a:pt x="659" y="624"/>
                  </a:lnTo>
                  <a:lnTo>
                    <a:pt x="677" y="630"/>
                  </a:lnTo>
                  <a:lnTo>
                    <a:pt x="695" y="630"/>
                  </a:lnTo>
                  <a:lnTo>
                    <a:pt x="737" y="636"/>
                  </a:lnTo>
                  <a:lnTo>
                    <a:pt x="755" y="636"/>
                  </a:lnTo>
                  <a:lnTo>
                    <a:pt x="755" y="294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2160" y="720"/>
              <a:ext cx="486" cy="636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0" y="294"/>
                </a:cxn>
                <a:cxn ang="0">
                  <a:pos x="0" y="636"/>
                </a:cxn>
                <a:cxn ang="0">
                  <a:pos x="486" y="342"/>
                </a:cxn>
                <a:cxn ang="0">
                  <a:pos x="486" y="0"/>
                </a:cxn>
              </a:cxnLst>
              <a:rect l="0" t="0" r="r" b="b"/>
              <a:pathLst>
                <a:path w="486" h="636">
                  <a:moveTo>
                    <a:pt x="486" y="0"/>
                  </a:moveTo>
                  <a:lnTo>
                    <a:pt x="0" y="294"/>
                  </a:lnTo>
                  <a:lnTo>
                    <a:pt x="0" y="636"/>
                  </a:lnTo>
                  <a:lnTo>
                    <a:pt x="486" y="342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405" y="384"/>
              <a:ext cx="1241" cy="612"/>
            </a:xfrm>
            <a:custGeom>
              <a:avLst/>
              <a:gdLst/>
              <a:ahLst/>
              <a:cxnLst>
                <a:cxn ang="0">
                  <a:pos x="737" y="612"/>
                </a:cxn>
                <a:cxn ang="0">
                  <a:pos x="677" y="606"/>
                </a:cxn>
                <a:cxn ang="0">
                  <a:pos x="617" y="600"/>
                </a:cxn>
                <a:cxn ang="0">
                  <a:pos x="581" y="594"/>
                </a:cxn>
                <a:cxn ang="0">
                  <a:pos x="527" y="582"/>
                </a:cxn>
                <a:cxn ang="0">
                  <a:pos x="491" y="576"/>
                </a:cxn>
                <a:cxn ang="0">
                  <a:pos x="443" y="564"/>
                </a:cxn>
                <a:cxn ang="0">
                  <a:pos x="395" y="552"/>
                </a:cxn>
                <a:cxn ang="0">
                  <a:pos x="360" y="546"/>
                </a:cxn>
                <a:cxn ang="0">
                  <a:pos x="318" y="534"/>
                </a:cxn>
                <a:cxn ang="0">
                  <a:pos x="288" y="528"/>
                </a:cxn>
                <a:cxn ang="0">
                  <a:pos x="246" y="510"/>
                </a:cxn>
                <a:cxn ang="0">
                  <a:pos x="210" y="498"/>
                </a:cxn>
                <a:cxn ang="0">
                  <a:pos x="186" y="492"/>
                </a:cxn>
                <a:cxn ang="0">
                  <a:pos x="156" y="474"/>
                </a:cxn>
                <a:cxn ang="0">
                  <a:pos x="126" y="462"/>
                </a:cxn>
                <a:cxn ang="0">
                  <a:pos x="108" y="450"/>
                </a:cxn>
                <a:cxn ang="0">
                  <a:pos x="78" y="432"/>
                </a:cxn>
                <a:cxn ang="0">
                  <a:pos x="66" y="426"/>
                </a:cxn>
                <a:cxn ang="0">
                  <a:pos x="48" y="408"/>
                </a:cxn>
                <a:cxn ang="0">
                  <a:pos x="30" y="390"/>
                </a:cxn>
                <a:cxn ang="0">
                  <a:pos x="24" y="378"/>
                </a:cxn>
                <a:cxn ang="0">
                  <a:pos x="12" y="366"/>
                </a:cxn>
                <a:cxn ang="0">
                  <a:pos x="6" y="354"/>
                </a:cxn>
                <a:cxn ang="0">
                  <a:pos x="0" y="336"/>
                </a:cxn>
                <a:cxn ang="0">
                  <a:pos x="0" y="318"/>
                </a:cxn>
                <a:cxn ang="0">
                  <a:pos x="0" y="306"/>
                </a:cxn>
                <a:cxn ang="0">
                  <a:pos x="6" y="294"/>
                </a:cxn>
                <a:cxn ang="0">
                  <a:pos x="12" y="276"/>
                </a:cxn>
                <a:cxn ang="0">
                  <a:pos x="18" y="264"/>
                </a:cxn>
                <a:cxn ang="0">
                  <a:pos x="30" y="246"/>
                </a:cxn>
                <a:cxn ang="0">
                  <a:pos x="42" y="234"/>
                </a:cxn>
                <a:cxn ang="0">
                  <a:pos x="60" y="222"/>
                </a:cxn>
                <a:cxn ang="0">
                  <a:pos x="78" y="204"/>
                </a:cxn>
                <a:cxn ang="0">
                  <a:pos x="96" y="192"/>
                </a:cxn>
                <a:cxn ang="0">
                  <a:pos x="126" y="180"/>
                </a:cxn>
                <a:cxn ang="0">
                  <a:pos x="156" y="162"/>
                </a:cxn>
                <a:cxn ang="0">
                  <a:pos x="174" y="156"/>
                </a:cxn>
                <a:cxn ang="0">
                  <a:pos x="210" y="138"/>
                </a:cxn>
                <a:cxn ang="0">
                  <a:pos x="234" y="132"/>
                </a:cxn>
                <a:cxn ang="0">
                  <a:pos x="276" y="120"/>
                </a:cxn>
                <a:cxn ang="0">
                  <a:pos x="318" y="102"/>
                </a:cxn>
                <a:cxn ang="0">
                  <a:pos x="348" y="96"/>
                </a:cxn>
                <a:cxn ang="0">
                  <a:pos x="395" y="84"/>
                </a:cxn>
                <a:cxn ang="0">
                  <a:pos x="425" y="78"/>
                </a:cxn>
                <a:cxn ang="0">
                  <a:pos x="473" y="66"/>
                </a:cxn>
                <a:cxn ang="0">
                  <a:pos x="527" y="54"/>
                </a:cxn>
                <a:cxn ang="0">
                  <a:pos x="563" y="48"/>
                </a:cxn>
                <a:cxn ang="0">
                  <a:pos x="617" y="42"/>
                </a:cxn>
                <a:cxn ang="0">
                  <a:pos x="677" y="36"/>
                </a:cxn>
                <a:cxn ang="0">
                  <a:pos x="713" y="30"/>
                </a:cxn>
                <a:cxn ang="0">
                  <a:pos x="773" y="24"/>
                </a:cxn>
                <a:cxn ang="0">
                  <a:pos x="815" y="18"/>
                </a:cxn>
                <a:cxn ang="0">
                  <a:pos x="875" y="12"/>
                </a:cxn>
                <a:cxn ang="0">
                  <a:pos x="941" y="6"/>
                </a:cxn>
                <a:cxn ang="0">
                  <a:pos x="983" y="6"/>
                </a:cxn>
                <a:cxn ang="0">
                  <a:pos x="1043" y="0"/>
                </a:cxn>
                <a:cxn ang="0">
                  <a:pos x="1091" y="0"/>
                </a:cxn>
                <a:cxn ang="0">
                  <a:pos x="1151" y="0"/>
                </a:cxn>
                <a:cxn ang="0">
                  <a:pos x="1217" y="0"/>
                </a:cxn>
                <a:cxn ang="0">
                  <a:pos x="1241" y="318"/>
                </a:cxn>
              </a:cxnLst>
              <a:rect l="0" t="0" r="r" b="b"/>
              <a:pathLst>
                <a:path w="1241" h="612">
                  <a:moveTo>
                    <a:pt x="755" y="612"/>
                  </a:moveTo>
                  <a:lnTo>
                    <a:pt x="737" y="612"/>
                  </a:lnTo>
                  <a:lnTo>
                    <a:pt x="695" y="606"/>
                  </a:lnTo>
                  <a:lnTo>
                    <a:pt x="677" y="606"/>
                  </a:lnTo>
                  <a:lnTo>
                    <a:pt x="659" y="600"/>
                  </a:lnTo>
                  <a:lnTo>
                    <a:pt x="617" y="600"/>
                  </a:lnTo>
                  <a:lnTo>
                    <a:pt x="599" y="594"/>
                  </a:lnTo>
                  <a:lnTo>
                    <a:pt x="581" y="594"/>
                  </a:lnTo>
                  <a:lnTo>
                    <a:pt x="563" y="588"/>
                  </a:lnTo>
                  <a:lnTo>
                    <a:pt x="527" y="582"/>
                  </a:lnTo>
                  <a:lnTo>
                    <a:pt x="509" y="582"/>
                  </a:lnTo>
                  <a:lnTo>
                    <a:pt x="491" y="576"/>
                  </a:lnTo>
                  <a:lnTo>
                    <a:pt x="455" y="570"/>
                  </a:lnTo>
                  <a:lnTo>
                    <a:pt x="443" y="564"/>
                  </a:lnTo>
                  <a:lnTo>
                    <a:pt x="425" y="564"/>
                  </a:lnTo>
                  <a:lnTo>
                    <a:pt x="395" y="552"/>
                  </a:lnTo>
                  <a:lnTo>
                    <a:pt x="377" y="552"/>
                  </a:lnTo>
                  <a:lnTo>
                    <a:pt x="360" y="546"/>
                  </a:lnTo>
                  <a:lnTo>
                    <a:pt x="330" y="540"/>
                  </a:lnTo>
                  <a:lnTo>
                    <a:pt x="318" y="534"/>
                  </a:lnTo>
                  <a:lnTo>
                    <a:pt x="306" y="528"/>
                  </a:lnTo>
                  <a:lnTo>
                    <a:pt x="288" y="528"/>
                  </a:lnTo>
                  <a:lnTo>
                    <a:pt x="264" y="516"/>
                  </a:lnTo>
                  <a:lnTo>
                    <a:pt x="246" y="510"/>
                  </a:lnTo>
                  <a:lnTo>
                    <a:pt x="234" y="510"/>
                  </a:lnTo>
                  <a:lnTo>
                    <a:pt x="210" y="498"/>
                  </a:lnTo>
                  <a:lnTo>
                    <a:pt x="198" y="492"/>
                  </a:lnTo>
                  <a:lnTo>
                    <a:pt x="186" y="492"/>
                  </a:lnTo>
                  <a:lnTo>
                    <a:pt x="162" y="480"/>
                  </a:lnTo>
                  <a:lnTo>
                    <a:pt x="156" y="474"/>
                  </a:lnTo>
                  <a:lnTo>
                    <a:pt x="144" y="468"/>
                  </a:lnTo>
                  <a:lnTo>
                    <a:pt x="126" y="462"/>
                  </a:lnTo>
                  <a:lnTo>
                    <a:pt x="114" y="456"/>
                  </a:lnTo>
                  <a:lnTo>
                    <a:pt x="108" y="450"/>
                  </a:lnTo>
                  <a:lnTo>
                    <a:pt x="96" y="444"/>
                  </a:lnTo>
                  <a:lnTo>
                    <a:pt x="78" y="432"/>
                  </a:lnTo>
                  <a:lnTo>
                    <a:pt x="72" y="432"/>
                  </a:lnTo>
                  <a:lnTo>
                    <a:pt x="66" y="426"/>
                  </a:lnTo>
                  <a:lnTo>
                    <a:pt x="54" y="414"/>
                  </a:lnTo>
                  <a:lnTo>
                    <a:pt x="48" y="408"/>
                  </a:lnTo>
                  <a:lnTo>
                    <a:pt x="42" y="402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8"/>
                  </a:lnTo>
                  <a:lnTo>
                    <a:pt x="12" y="372"/>
                  </a:lnTo>
                  <a:lnTo>
                    <a:pt x="12" y="366"/>
                  </a:lnTo>
                  <a:lnTo>
                    <a:pt x="6" y="360"/>
                  </a:lnTo>
                  <a:lnTo>
                    <a:pt x="6" y="354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6" y="294"/>
                  </a:lnTo>
                  <a:lnTo>
                    <a:pt x="6" y="288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8" y="264"/>
                  </a:lnTo>
                  <a:lnTo>
                    <a:pt x="24" y="252"/>
                  </a:lnTo>
                  <a:lnTo>
                    <a:pt x="30" y="246"/>
                  </a:lnTo>
                  <a:lnTo>
                    <a:pt x="36" y="240"/>
                  </a:lnTo>
                  <a:lnTo>
                    <a:pt x="42" y="234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6" y="216"/>
                  </a:lnTo>
                  <a:lnTo>
                    <a:pt x="78" y="204"/>
                  </a:lnTo>
                  <a:lnTo>
                    <a:pt x="90" y="198"/>
                  </a:lnTo>
                  <a:lnTo>
                    <a:pt x="96" y="192"/>
                  </a:lnTo>
                  <a:lnTo>
                    <a:pt x="114" y="186"/>
                  </a:lnTo>
                  <a:lnTo>
                    <a:pt x="126" y="180"/>
                  </a:lnTo>
                  <a:lnTo>
                    <a:pt x="132" y="174"/>
                  </a:lnTo>
                  <a:lnTo>
                    <a:pt x="156" y="162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6" y="150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34" y="132"/>
                  </a:lnTo>
                  <a:lnTo>
                    <a:pt x="264" y="120"/>
                  </a:lnTo>
                  <a:lnTo>
                    <a:pt x="276" y="120"/>
                  </a:lnTo>
                  <a:lnTo>
                    <a:pt x="288" y="114"/>
                  </a:lnTo>
                  <a:lnTo>
                    <a:pt x="318" y="102"/>
                  </a:lnTo>
                  <a:lnTo>
                    <a:pt x="330" y="102"/>
                  </a:lnTo>
                  <a:lnTo>
                    <a:pt x="348" y="96"/>
                  </a:lnTo>
                  <a:lnTo>
                    <a:pt x="377" y="90"/>
                  </a:lnTo>
                  <a:lnTo>
                    <a:pt x="395" y="84"/>
                  </a:lnTo>
                  <a:lnTo>
                    <a:pt x="407" y="78"/>
                  </a:lnTo>
                  <a:lnTo>
                    <a:pt x="425" y="78"/>
                  </a:lnTo>
                  <a:lnTo>
                    <a:pt x="455" y="72"/>
                  </a:lnTo>
                  <a:lnTo>
                    <a:pt x="473" y="66"/>
                  </a:lnTo>
                  <a:lnTo>
                    <a:pt x="491" y="66"/>
                  </a:lnTo>
                  <a:lnTo>
                    <a:pt x="527" y="54"/>
                  </a:lnTo>
                  <a:lnTo>
                    <a:pt x="545" y="54"/>
                  </a:lnTo>
                  <a:lnTo>
                    <a:pt x="563" y="48"/>
                  </a:lnTo>
                  <a:lnTo>
                    <a:pt x="599" y="42"/>
                  </a:lnTo>
                  <a:lnTo>
                    <a:pt x="617" y="42"/>
                  </a:lnTo>
                  <a:lnTo>
                    <a:pt x="635" y="36"/>
                  </a:lnTo>
                  <a:lnTo>
                    <a:pt x="677" y="36"/>
                  </a:lnTo>
                  <a:lnTo>
                    <a:pt x="695" y="30"/>
                  </a:lnTo>
                  <a:lnTo>
                    <a:pt x="713" y="30"/>
                  </a:lnTo>
                  <a:lnTo>
                    <a:pt x="737" y="24"/>
                  </a:lnTo>
                  <a:lnTo>
                    <a:pt x="773" y="24"/>
                  </a:lnTo>
                  <a:lnTo>
                    <a:pt x="797" y="18"/>
                  </a:lnTo>
                  <a:lnTo>
                    <a:pt x="815" y="18"/>
                  </a:lnTo>
                  <a:lnTo>
                    <a:pt x="857" y="12"/>
                  </a:lnTo>
                  <a:lnTo>
                    <a:pt x="875" y="12"/>
                  </a:lnTo>
                  <a:lnTo>
                    <a:pt x="899" y="12"/>
                  </a:lnTo>
                  <a:lnTo>
                    <a:pt x="941" y="6"/>
                  </a:lnTo>
                  <a:lnTo>
                    <a:pt x="959" y="6"/>
                  </a:lnTo>
                  <a:lnTo>
                    <a:pt x="983" y="6"/>
                  </a:lnTo>
                  <a:lnTo>
                    <a:pt x="1025" y="6"/>
                  </a:lnTo>
                  <a:lnTo>
                    <a:pt x="1043" y="0"/>
                  </a:lnTo>
                  <a:lnTo>
                    <a:pt x="1067" y="0"/>
                  </a:lnTo>
                  <a:lnTo>
                    <a:pt x="1091" y="0"/>
                  </a:lnTo>
                  <a:lnTo>
                    <a:pt x="1133" y="0"/>
                  </a:lnTo>
                  <a:lnTo>
                    <a:pt x="1151" y="0"/>
                  </a:lnTo>
                  <a:lnTo>
                    <a:pt x="1175" y="0"/>
                  </a:lnTo>
                  <a:lnTo>
                    <a:pt x="1217" y="0"/>
                  </a:lnTo>
                  <a:lnTo>
                    <a:pt x="1241" y="0"/>
                  </a:lnTo>
                  <a:lnTo>
                    <a:pt x="1241" y="318"/>
                  </a:lnTo>
                  <a:lnTo>
                    <a:pt x="755" y="612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160" y="702"/>
              <a:ext cx="1727" cy="666"/>
            </a:xfrm>
            <a:custGeom>
              <a:avLst/>
              <a:gdLst/>
              <a:ahLst/>
              <a:cxnLst>
                <a:cxn ang="0">
                  <a:pos x="1721" y="18"/>
                </a:cxn>
                <a:cxn ang="0">
                  <a:pos x="1721" y="36"/>
                </a:cxn>
                <a:cxn ang="0">
                  <a:pos x="1709" y="60"/>
                </a:cxn>
                <a:cxn ang="0">
                  <a:pos x="1691" y="78"/>
                </a:cxn>
                <a:cxn ang="0">
                  <a:pos x="1667" y="102"/>
                </a:cxn>
                <a:cxn ang="0">
                  <a:pos x="1637" y="120"/>
                </a:cxn>
                <a:cxn ang="0">
                  <a:pos x="1601" y="144"/>
                </a:cxn>
                <a:cxn ang="0">
                  <a:pos x="1559" y="162"/>
                </a:cxn>
                <a:cxn ang="0">
                  <a:pos x="1511" y="180"/>
                </a:cxn>
                <a:cxn ang="0">
                  <a:pos x="1463" y="198"/>
                </a:cxn>
                <a:cxn ang="0">
                  <a:pos x="1409" y="216"/>
                </a:cxn>
                <a:cxn ang="0">
                  <a:pos x="1361" y="228"/>
                </a:cxn>
                <a:cxn ang="0">
                  <a:pos x="1301" y="246"/>
                </a:cxn>
                <a:cxn ang="0">
                  <a:pos x="1229" y="258"/>
                </a:cxn>
                <a:cxn ang="0">
                  <a:pos x="1157" y="270"/>
                </a:cxn>
                <a:cxn ang="0">
                  <a:pos x="1085" y="282"/>
                </a:cxn>
                <a:cxn ang="0">
                  <a:pos x="1007" y="294"/>
                </a:cxn>
                <a:cxn ang="0">
                  <a:pos x="929" y="300"/>
                </a:cxn>
                <a:cxn ang="0">
                  <a:pos x="846" y="306"/>
                </a:cxn>
                <a:cxn ang="0">
                  <a:pos x="762" y="312"/>
                </a:cxn>
                <a:cxn ang="0">
                  <a:pos x="678" y="318"/>
                </a:cxn>
                <a:cxn ang="0">
                  <a:pos x="612" y="318"/>
                </a:cxn>
                <a:cxn ang="0">
                  <a:pos x="528" y="324"/>
                </a:cxn>
                <a:cxn ang="0">
                  <a:pos x="444" y="324"/>
                </a:cxn>
                <a:cxn ang="0">
                  <a:pos x="354" y="318"/>
                </a:cxn>
                <a:cxn ang="0">
                  <a:pos x="270" y="318"/>
                </a:cxn>
                <a:cxn ang="0">
                  <a:pos x="186" y="312"/>
                </a:cxn>
                <a:cxn ang="0">
                  <a:pos x="102" y="306"/>
                </a:cxn>
                <a:cxn ang="0">
                  <a:pos x="18" y="300"/>
                </a:cxn>
                <a:cxn ang="0">
                  <a:pos x="18" y="642"/>
                </a:cxn>
                <a:cxn ang="0">
                  <a:pos x="102" y="648"/>
                </a:cxn>
                <a:cxn ang="0">
                  <a:pos x="186" y="654"/>
                </a:cxn>
                <a:cxn ang="0">
                  <a:pos x="270" y="660"/>
                </a:cxn>
                <a:cxn ang="0">
                  <a:pos x="354" y="660"/>
                </a:cxn>
                <a:cxn ang="0">
                  <a:pos x="444" y="666"/>
                </a:cxn>
                <a:cxn ang="0">
                  <a:pos x="528" y="666"/>
                </a:cxn>
                <a:cxn ang="0">
                  <a:pos x="612" y="660"/>
                </a:cxn>
                <a:cxn ang="0">
                  <a:pos x="678" y="660"/>
                </a:cxn>
                <a:cxn ang="0">
                  <a:pos x="762" y="654"/>
                </a:cxn>
                <a:cxn ang="0">
                  <a:pos x="846" y="648"/>
                </a:cxn>
                <a:cxn ang="0">
                  <a:pos x="929" y="642"/>
                </a:cxn>
                <a:cxn ang="0">
                  <a:pos x="1007" y="636"/>
                </a:cxn>
                <a:cxn ang="0">
                  <a:pos x="1085" y="624"/>
                </a:cxn>
                <a:cxn ang="0">
                  <a:pos x="1157" y="612"/>
                </a:cxn>
                <a:cxn ang="0">
                  <a:pos x="1229" y="600"/>
                </a:cxn>
                <a:cxn ang="0">
                  <a:pos x="1301" y="588"/>
                </a:cxn>
                <a:cxn ang="0">
                  <a:pos x="1361" y="570"/>
                </a:cxn>
                <a:cxn ang="0">
                  <a:pos x="1409" y="558"/>
                </a:cxn>
                <a:cxn ang="0">
                  <a:pos x="1463" y="540"/>
                </a:cxn>
                <a:cxn ang="0">
                  <a:pos x="1511" y="522"/>
                </a:cxn>
                <a:cxn ang="0">
                  <a:pos x="1559" y="504"/>
                </a:cxn>
                <a:cxn ang="0">
                  <a:pos x="1601" y="486"/>
                </a:cxn>
                <a:cxn ang="0">
                  <a:pos x="1637" y="462"/>
                </a:cxn>
                <a:cxn ang="0">
                  <a:pos x="1667" y="444"/>
                </a:cxn>
                <a:cxn ang="0">
                  <a:pos x="1691" y="420"/>
                </a:cxn>
                <a:cxn ang="0">
                  <a:pos x="1709" y="402"/>
                </a:cxn>
                <a:cxn ang="0">
                  <a:pos x="1721" y="378"/>
                </a:cxn>
                <a:cxn ang="0">
                  <a:pos x="1721" y="360"/>
                </a:cxn>
                <a:cxn ang="0">
                  <a:pos x="1727" y="0"/>
                </a:cxn>
              </a:cxnLst>
              <a:rect l="0" t="0" r="r" b="b"/>
              <a:pathLst>
                <a:path w="1727" h="666">
                  <a:moveTo>
                    <a:pt x="1727" y="0"/>
                  </a:moveTo>
                  <a:lnTo>
                    <a:pt x="1727" y="6"/>
                  </a:lnTo>
                  <a:lnTo>
                    <a:pt x="1721" y="18"/>
                  </a:lnTo>
                  <a:lnTo>
                    <a:pt x="1721" y="24"/>
                  </a:lnTo>
                  <a:lnTo>
                    <a:pt x="1721" y="30"/>
                  </a:lnTo>
                  <a:lnTo>
                    <a:pt x="1721" y="36"/>
                  </a:lnTo>
                  <a:lnTo>
                    <a:pt x="1715" y="48"/>
                  </a:lnTo>
                  <a:lnTo>
                    <a:pt x="1709" y="54"/>
                  </a:lnTo>
                  <a:lnTo>
                    <a:pt x="1709" y="60"/>
                  </a:lnTo>
                  <a:lnTo>
                    <a:pt x="1697" y="66"/>
                  </a:lnTo>
                  <a:lnTo>
                    <a:pt x="1691" y="72"/>
                  </a:lnTo>
                  <a:lnTo>
                    <a:pt x="1691" y="78"/>
                  </a:lnTo>
                  <a:lnTo>
                    <a:pt x="1679" y="90"/>
                  </a:lnTo>
                  <a:lnTo>
                    <a:pt x="1673" y="96"/>
                  </a:lnTo>
                  <a:lnTo>
                    <a:pt x="1667" y="102"/>
                  </a:lnTo>
                  <a:lnTo>
                    <a:pt x="1655" y="108"/>
                  </a:lnTo>
                  <a:lnTo>
                    <a:pt x="1643" y="114"/>
                  </a:lnTo>
                  <a:lnTo>
                    <a:pt x="1637" y="120"/>
                  </a:lnTo>
                  <a:lnTo>
                    <a:pt x="1625" y="126"/>
                  </a:lnTo>
                  <a:lnTo>
                    <a:pt x="1607" y="138"/>
                  </a:lnTo>
                  <a:lnTo>
                    <a:pt x="1601" y="144"/>
                  </a:lnTo>
                  <a:lnTo>
                    <a:pt x="1589" y="150"/>
                  </a:lnTo>
                  <a:lnTo>
                    <a:pt x="1571" y="156"/>
                  </a:lnTo>
                  <a:lnTo>
                    <a:pt x="1559" y="162"/>
                  </a:lnTo>
                  <a:lnTo>
                    <a:pt x="1547" y="168"/>
                  </a:lnTo>
                  <a:lnTo>
                    <a:pt x="1535" y="174"/>
                  </a:lnTo>
                  <a:lnTo>
                    <a:pt x="1511" y="180"/>
                  </a:lnTo>
                  <a:lnTo>
                    <a:pt x="1499" y="186"/>
                  </a:lnTo>
                  <a:lnTo>
                    <a:pt x="1487" y="192"/>
                  </a:lnTo>
                  <a:lnTo>
                    <a:pt x="1463" y="198"/>
                  </a:lnTo>
                  <a:lnTo>
                    <a:pt x="1451" y="204"/>
                  </a:lnTo>
                  <a:lnTo>
                    <a:pt x="1433" y="210"/>
                  </a:lnTo>
                  <a:lnTo>
                    <a:pt x="1409" y="216"/>
                  </a:lnTo>
                  <a:lnTo>
                    <a:pt x="1391" y="222"/>
                  </a:lnTo>
                  <a:lnTo>
                    <a:pt x="1379" y="222"/>
                  </a:lnTo>
                  <a:lnTo>
                    <a:pt x="1361" y="228"/>
                  </a:lnTo>
                  <a:lnTo>
                    <a:pt x="1331" y="234"/>
                  </a:lnTo>
                  <a:lnTo>
                    <a:pt x="1313" y="240"/>
                  </a:lnTo>
                  <a:lnTo>
                    <a:pt x="1301" y="246"/>
                  </a:lnTo>
                  <a:lnTo>
                    <a:pt x="1265" y="252"/>
                  </a:lnTo>
                  <a:lnTo>
                    <a:pt x="1247" y="252"/>
                  </a:lnTo>
                  <a:lnTo>
                    <a:pt x="1229" y="258"/>
                  </a:lnTo>
                  <a:lnTo>
                    <a:pt x="1193" y="264"/>
                  </a:lnTo>
                  <a:lnTo>
                    <a:pt x="1181" y="270"/>
                  </a:lnTo>
                  <a:lnTo>
                    <a:pt x="1157" y="270"/>
                  </a:lnTo>
                  <a:lnTo>
                    <a:pt x="1139" y="276"/>
                  </a:lnTo>
                  <a:lnTo>
                    <a:pt x="1103" y="282"/>
                  </a:lnTo>
                  <a:lnTo>
                    <a:pt x="1085" y="282"/>
                  </a:lnTo>
                  <a:lnTo>
                    <a:pt x="1067" y="282"/>
                  </a:lnTo>
                  <a:lnTo>
                    <a:pt x="1025" y="288"/>
                  </a:lnTo>
                  <a:lnTo>
                    <a:pt x="1007" y="294"/>
                  </a:lnTo>
                  <a:lnTo>
                    <a:pt x="989" y="294"/>
                  </a:lnTo>
                  <a:lnTo>
                    <a:pt x="947" y="300"/>
                  </a:lnTo>
                  <a:lnTo>
                    <a:pt x="929" y="300"/>
                  </a:lnTo>
                  <a:lnTo>
                    <a:pt x="911" y="306"/>
                  </a:lnTo>
                  <a:lnTo>
                    <a:pt x="888" y="306"/>
                  </a:lnTo>
                  <a:lnTo>
                    <a:pt x="846" y="306"/>
                  </a:lnTo>
                  <a:lnTo>
                    <a:pt x="828" y="312"/>
                  </a:lnTo>
                  <a:lnTo>
                    <a:pt x="804" y="312"/>
                  </a:lnTo>
                  <a:lnTo>
                    <a:pt x="762" y="312"/>
                  </a:lnTo>
                  <a:lnTo>
                    <a:pt x="744" y="318"/>
                  </a:lnTo>
                  <a:lnTo>
                    <a:pt x="720" y="318"/>
                  </a:lnTo>
                  <a:lnTo>
                    <a:pt x="678" y="318"/>
                  </a:lnTo>
                  <a:lnTo>
                    <a:pt x="660" y="318"/>
                  </a:lnTo>
                  <a:lnTo>
                    <a:pt x="636" y="318"/>
                  </a:lnTo>
                  <a:lnTo>
                    <a:pt x="612" y="318"/>
                  </a:lnTo>
                  <a:lnTo>
                    <a:pt x="570" y="324"/>
                  </a:lnTo>
                  <a:lnTo>
                    <a:pt x="552" y="324"/>
                  </a:lnTo>
                  <a:lnTo>
                    <a:pt x="528" y="324"/>
                  </a:lnTo>
                  <a:lnTo>
                    <a:pt x="486" y="324"/>
                  </a:lnTo>
                  <a:lnTo>
                    <a:pt x="462" y="324"/>
                  </a:lnTo>
                  <a:lnTo>
                    <a:pt x="444" y="324"/>
                  </a:lnTo>
                  <a:lnTo>
                    <a:pt x="396" y="324"/>
                  </a:lnTo>
                  <a:lnTo>
                    <a:pt x="378" y="324"/>
                  </a:lnTo>
                  <a:lnTo>
                    <a:pt x="354" y="318"/>
                  </a:lnTo>
                  <a:lnTo>
                    <a:pt x="336" y="318"/>
                  </a:lnTo>
                  <a:lnTo>
                    <a:pt x="288" y="318"/>
                  </a:lnTo>
                  <a:lnTo>
                    <a:pt x="270" y="318"/>
                  </a:lnTo>
                  <a:lnTo>
                    <a:pt x="246" y="318"/>
                  </a:lnTo>
                  <a:lnTo>
                    <a:pt x="204" y="312"/>
                  </a:lnTo>
                  <a:lnTo>
                    <a:pt x="186" y="312"/>
                  </a:lnTo>
                  <a:lnTo>
                    <a:pt x="162" y="312"/>
                  </a:lnTo>
                  <a:lnTo>
                    <a:pt x="120" y="306"/>
                  </a:lnTo>
                  <a:lnTo>
                    <a:pt x="102" y="306"/>
                  </a:lnTo>
                  <a:lnTo>
                    <a:pt x="78" y="306"/>
                  </a:lnTo>
                  <a:lnTo>
                    <a:pt x="60" y="306"/>
                  </a:lnTo>
                  <a:lnTo>
                    <a:pt x="18" y="300"/>
                  </a:lnTo>
                  <a:lnTo>
                    <a:pt x="0" y="294"/>
                  </a:lnTo>
                  <a:lnTo>
                    <a:pt x="0" y="636"/>
                  </a:lnTo>
                  <a:lnTo>
                    <a:pt x="18" y="642"/>
                  </a:lnTo>
                  <a:lnTo>
                    <a:pt x="60" y="648"/>
                  </a:lnTo>
                  <a:lnTo>
                    <a:pt x="78" y="648"/>
                  </a:lnTo>
                  <a:lnTo>
                    <a:pt x="102" y="648"/>
                  </a:lnTo>
                  <a:lnTo>
                    <a:pt x="120" y="648"/>
                  </a:lnTo>
                  <a:lnTo>
                    <a:pt x="162" y="654"/>
                  </a:lnTo>
                  <a:lnTo>
                    <a:pt x="186" y="654"/>
                  </a:lnTo>
                  <a:lnTo>
                    <a:pt x="204" y="654"/>
                  </a:lnTo>
                  <a:lnTo>
                    <a:pt x="246" y="660"/>
                  </a:lnTo>
                  <a:lnTo>
                    <a:pt x="270" y="660"/>
                  </a:lnTo>
                  <a:lnTo>
                    <a:pt x="288" y="660"/>
                  </a:lnTo>
                  <a:lnTo>
                    <a:pt x="336" y="660"/>
                  </a:lnTo>
                  <a:lnTo>
                    <a:pt x="354" y="660"/>
                  </a:lnTo>
                  <a:lnTo>
                    <a:pt x="378" y="666"/>
                  </a:lnTo>
                  <a:lnTo>
                    <a:pt x="396" y="666"/>
                  </a:lnTo>
                  <a:lnTo>
                    <a:pt x="444" y="666"/>
                  </a:lnTo>
                  <a:lnTo>
                    <a:pt x="462" y="666"/>
                  </a:lnTo>
                  <a:lnTo>
                    <a:pt x="486" y="666"/>
                  </a:lnTo>
                  <a:lnTo>
                    <a:pt x="528" y="666"/>
                  </a:lnTo>
                  <a:lnTo>
                    <a:pt x="552" y="666"/>
                  </a:lnTo>
                  <a:lnTo>
                    <a:pt x="570" y="666"/>
                  </a:lnTo>
                  <a:lnTo>
                    <a:pt x="612" y="660"/>
                  </a:lnTo>
                  <a:lnTo>
                    <a:pt x="636" y="660"/>
                  </a:lnTo>
                  <a:lnTo>
                    <a:pt x="660" y="660"/>
                  </a:lnTo>
                  <a:lnTo>
                    <a:pt x="678" y="660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62" y="654"/>
                  </a:lnTo>
                  <a:lnTo>
                    <a:pt x="804" y="654"/>
                  </a:lnTo>
                  <a:lnTo>
                    <a:pt x="828" y="654"/>
                  </a:lnTo>
                  <a:lnTo>
                    <a:pt x="846" y="648"/>
                  </a:lnTo>
                  <a:lnTo>
                    <a:pt x="888" y="648"/>
                  </a:lnTo>
                  <a:lnTo>
                    <a:pt x="911" y="648"/>
                  </a:lnTo>
                  <a:lnTo>
                    <a:pt x="929" y="642"/>
                  </a:lnTo>
                  <a:lnTo>
                    <a:pt x="947" y="642"/>
                  </a:lnTo>
                  <a:lnTo>
                    <a:pt x="989" y="636"/>
                  </a:lnTo>
                  <a:lnTo>
                    <a:pt x="1007" y="636"/>
                  </a:lnTo>
                  <a:lnTo>
                    <a:pt x="1025" y="630"/>
                  </a:lnTo>
                  <a:lnTo>
                    <a:pt x="1067" y="624"/>
                  </a:lnTo>
                  <a:lnTo>
                    <a:pt x="1085" y="624"/>
                  </a:lnTo>
                  <a:lnTo>
                    <a:pt x="1103" y="624"/>
                  </a:lnTo>
                  <a:lnTo>
                    <a:pt x="1139" y="618"/>
                  </a:lnTo>
                  <a:lnTo>
                    <a:pt x="1157" y="612"/>
                  </a:lnTo>
                  <a:lnTo>
                    <a:pt x="1181" y="612"/>
                  </a:lnTo>
                  <a:lnTo>
                    <a:pt x="1193" y="606"/>
                  </a:lnTo>
                  <a:lnTo>
                    <a:pt x="1229" y="600"/>
                  </a:lnTo>
                  <a:lnTo>
                    <a:pt x="1247" y="594"/>
                  </a:lnTo>
                  <a:lnTo>
                    <a:pt x="1265" y="594"/>
                  </a:lnTo>
                  <a:lnTo>
                    <a:pt x="1301" y="588"/>
                  </a:lnTo>
                  <a:lnTo>
                    <a:pt x="1313" y="582"/>
                  </a:lnTo>
                  <a:lnTo>
                    <a:pt x="1331" y="576"/>
                  </a:lnTo>
                  <a:lnTo>
                    <a:pt x="1361" y="570"/>
                  </a:lnTo>
                  <a:lnTo>
                    <a:pt x="1379" y="564"/>
                  </a:lnTo>
                  <a:lnTo>
                    <a:pt x="1391" y="564"/>
                  </a:lnTo>
                  <a:lnTo>
                    <a:pt x="1409" y="558"/>
                  </a:lnTo>
                  <a:lnTo>
                    <a:pt x="1433" y="552"/>
                  </a:lnTo>
                  <a:lnTo>
                    <a:pt x="1451" y="546"/>
                  </a:lnTo>
                  <a:lnTo>
                    <a:pt x="1463" y="540"/>
                  </a:lnTo>
                  <a:lnTo>
                    <a:pt x="1487" y="534"/>
                  </a:lnTo>
                  <a:lnTo>
                    <a:pt x="1499" y="528"/>
                  </a:lnTo>
                  <a:lnTo>
                    <a:pt x="1511" y="522"/>
                  </a:lnTo>
                  <a:lnTo>
                    <a:pt x="1535" y="516"/>
                  </a:lnTo>
                  <a:lnTo>
                    <a:pt x="1547" y="510"/>
                  </a:lnTo>
                  <a:lnTo>
                    <a:pt x="1559" y="504"/>
                  </a:lnTo>
                  <a:lnTo>
                    <a:pt x="1571" y="498"/>
                  </a:lnTo>
                  <a:lnTo>
                    <a:pt x="1589" y="492"/>
                  </a:lnTo>
                  <a:lnTo>
                    <a:pt x="1601" y="486"/>
                  </a:lnTo>
                  <a:lnTo>
                    <a:pt x="1607" y="480"/>
                  </a:lnTo>
                  <a:lnTo>
                    <a:pt x="1625" y="468"/>
                  </a:lnTo>
                  <a:lnTo>
                    <a:pt x="1637" y="462"/>
                  </a:lnTo>
                  <a:lnTo>
                    <a:pt x="1643" y="456"/>
                  </a:lnTo>
                  <a:lnTo>
                    <a:pt x="1655" y="450"/>
                  </a:lnTo>
                  <a:lnTo>
                    <a:pt x="1667" y="444"/>
                  </a:lnTo>
                  <a:lnTo>
                    <a:pt x="1673" y="438"/>
                  </a:lnTo>
                  <a:lnTo>
                    <a:pt x="1679" y="432"/>
                  </a:lnTo>
                  <a:lnTo>
                    <a:pt x="1691" y="420"/>
                  </a:lnTo>
                  <a:lnTo>
                    <a:pt x="1691" y="414"/>
                  </a:lnTo>
                  <a:lnTo>
                    <a:pt x="1697" y="408"/>
                  </a:lnTo>
                  <a:lnTo>
                    <a:pt x="1709" y="402"/>
                  </a:lnTo>
                  <a:lnTo>
                    <a:pt x="1709" y="396"/>
                  </a:lnTo>
                  <a:lnTo>
                    <a:pt x="1715" y="390"/>
                  </a:lnTo>
                  <a:lnTo>
                    <a:pt x="1721" y="378"/>
                  </a:lnTo>
                  <a:lnTo>
                    <a:pt x="1721" y="372"/>
                  </a:lnTo>
                  <a:lnTo>
                    <a:pt x="1721" y="366"/>
                  </a:lnTo>
                  <a:lnTo>
                    <a:pt x="1721" y="360"/>
                  </a:lnTo>
                  <a:lnTo>
                    <a:pt x="1727" y="348"/>
                  </a:lnTo>
                  <a:lnTo>
                    <a:pt x="1727" y="34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2160" y="384"/>
              <a:ext cx="1727" cy="642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636" y="0"/>
                </a:cxn>
                <a:cxn ang="0">
                  <a:pos x="720" y="6"/>
                </a:cxn>
                <a:cxn ang="0">
                  <a:pos x="804" y="12"/>
                </a:cxn>
                <a:cxn ang="0">
                  <a:pos x="888" y="18"/>
                </a:cxn>
                <a:cxn ang="0">
                  <a:pos x="971" y="24"/>
                </a:cxn>
                <a:cxn ang="0">
                  <a:pos x="1049" y="36"/>
                </a:cxn>
                <a:cxn ang="0">
                  <a:pos x="1121" y="42"/>
                </a:cxn>
                <a:cxn ang="0">
                  <a:pos x="1181" y="54"/>
                </a:cxn>
                <a:cxn ang="0">
                  <a:pos x="1247" y="66"/>
                </a:cxn>
                <a:cxn ang="0">
                  <a:pos x="1313" y="78"/>
                </a:cxn>
                <a:cxn ang="0">
                  <a:pos x="1379" y="96"/>
                </a:cxn>
                <a:cxn ang="0">
                  <a:pos x="1433" y="114"/>
                </a:cxn>
                <a:cxn ang="0">
                  <a:pos x="1487" y="132"/>
                </a:cxn>
                <a:cxn ang="0">
                  <a:pos x="1535" y="150"/>
                </a:cxn>
                <a:cxn ang="0">
                  <a:pos x="1583" y="168"/>
                </a:cxn>
                <a:cxn ang="0">
                  <a:pos x="1619" y="186"/>
                </a:cxn>
                <a:cxn ang="0">
                  <a:pos x="1649" y="210"/>
                </a:cxn>
                <a:cxn ang="0">
                  <a:pos x="1679" y="234"/>
                </a:cxn>
                <a:cxn ang="0">
                  <a:pos x="1697" y="252"/>
                </a:cxn>
                <a:cxn ang="0">
                  <a:pos x="1715" y="276"/>
                </a:cxn>
                <a:cxn ang="0">
                  <a:pos x="1721" y="300"/>
                </a:cxn>
                <a:cxn ang="0">
                  <a:pos x="1727" y="318"/>
                </a:cxn>
                <a:cxn ang="0">
                  <a:pos x="1721" y="342"/>
                </a:cxn>
                <a:cxn ang="0">
                  <a:pos x="1715" y="366"/>
                </a:cxn>
                <a:cxn ang="0">
                  <a:pos x="1697" y="384"/>
                </a:cxn>
                <a:cxn ang="0">
                  <a:pos x="1679" y="408"/>
                </a:cxn>
                <a:cxn ang="0">
                  <a:pos x="1649" y="432"/>
                </a:cxn>
                <a:cxn ang="0">
                  <a:pos x="1619" y="450"/>
                </a:cxn>
                <a:cxn ang="0">
                  <a:pos x="1583" y="468"/>
                </a:cxn>
                <a:cxn ang="0">
                  <a:pos x="1535" y="492"/>
                </a:cxn>
                <a:cxn ang="0">
                  <a:pos x="1487" y="510"/>
                </a:cxn>
                <a:cxn ang="0">
                  <a:pos x="1433" y="528"/>
                </a:cxn>
                <a:cxn ang="0">
                  <a:pos x="1379" y="540"/>
                </a:cxn>
                <a:cxn ang="0">
                  <a:pos x="1313" y="558"/>
                </a:cxn>
                <a:cxn ang="0">
                  <a:pos x="1247" y="570"/>
                </a:cxn>
                <a:cxn ang="0">
                  <a:pos x="1181" y="588"/>
                </a:cxn>
                <a:cxn ang="0">
                  <a:pos x="1103" y="600"/>
                </a:cxn>
                <a:cxn ang="0">
                  <a:pos x="1025" y="606"/>
                </a:cxn>
                <a:cxn ang="0">
                  <a:pos x="947" y="618"/>
                </a:cxn>
                <a:cxn ang="0">
                  <a:pos x="870" y="624"/>
                </a:cxn>
                <a:cxn ang="0">
                  <a:pos x="786" y="630"/>
                </a:cxn>
                <a:cxn ang="0">
                  <a:pos x="702" y="636"/>
                </a:cxn>
                <a:cxn ang="0">
                  <a:pos x="612" y="636"/>
                </a:cxn>
                <a:cxn ang="0">
                  <a:pos x="528" y="642"/>
                </a:cxn>
                <a:cxn ang="0">
                  <a:pos x="444" y="642"/>
                </a:cxn>
                <a:cxn ang="0">
                  <a:pos x="354" y="636"/>
                </a:cxn>
                <a:cxn ang="0">
                  <a:pos x="270" y="636"/>
                </a:cxn>
                <a:cxn ang="0">
                  <a:pos x="186" y="630"/>
                </a:cxn>
                <a:cxn ang="0">
                  <a:pos x="102" y="624"/>
                </a:cxn>
                <a:cxn ang="0">
                  <a:pos x="18" y="618"/>
                </a:cxn>
                <a:cxn ang="0">
                  <a:pos x="486" y="0"/>
                </a:cxn>
              </a:cxnLst>
              <a:rect l="0" t="0" r="r" b="b"/>
              <a:pathLst>
                <a:path w="1727" h="642">
                  <a:moveTo>
                    <a:pt x="486" y="0"/>
                  </a:moveTo>
                  <a:lnTo>
                    <a:pt x="504" y="0"/>
                  </a:lnTo>
                  <a:lnTo>
                    <a:pt x="552" y="0"/>
                  </a:lnTo>
                  <a:lnTo>
                    <a:pt x="570" y="0"/>
                  </a:lnTo>
                  <a:lnTo>
                    <a:pt x="594" y="0"/>
                  </a:lnTo>
                  <a:lnTo>
                    <a:pt x="636" y="0"/>
                  </a:lnTo>
                  <a:lnTo>
                    <a:pt x="660" y="0"/>
                  </a:lnTo>
                  <a:lnTo>
                    <a:pt x="678" y="0"/>
                  </a:lnTo>
                  <a:lnTo>
                    <a:pt x="720" y="6"/>
                  </a:lnTo>
                  <a:lnTo>
                    <a:pt x="744" y="6"/>
                  </a:lnTo>
                  <a:lnTo>
                    <a:pt x="762" y="6"/>
                  </a:lnTo>
                  <a:lnTo>
                    <a:pt x="804" y="12"/>
                  </a:lnTo>
                  <a:lnTo>
                    <a:pt x="828" y="12"/>
                  </a:lnTo>
                  <a:lnTo>
                    <a:pt x="846" y="12"/>
                  </a:lnTo>
                  <a:lnTo>
                    <a:pt x="888" y="18"/>
                  </a:lnTo>
                  <a:lnTo>
                    <a:pt x="911" y="18"/>
                  </a:lnTo>
                  <a:lnTo>
                    <a:pt x="929" y="18"/>
                  </a:lnTo>
                  <a:lnTo>
                    <a:pt x="971" y="24"/>
                  </a:lnTo>
                  <a:lnTo>
                    <a:pt x="989" y="24"/>
                  </a:lnTo>
                  <a:lnTo>
                    <a:pt x="1007" y="30"/>
                  </a:lnTo>
                  <a:lnTo>
                    <a:pt x="1049" y="36"/>
                  </a:lnTo>
                  <a:lnTo>
                    <a:pt x="1067" y="36"/>
                  </a:lnTo>
                  <a:lnTo>
                    <a:pt x="1085" y="36"/>
                  </a:lnTo>
                  <a:lnTo>
                    <a:pt x="1121" y="42"/>
                  </a:lnTo>
                  <a:lnTo>
                    <a:pt x="1139" y="48"/>
                  </a:lnTo>
                  <a:lnTo>
                    <a:pt x="1157" y="48"/>
                  </a:lnTo>
                  <a:lnTo>
                    <a:pt x="1181" y="54"/>
                  </a:lnTo>
                  <a:lnTo>
                    <a:pt x="1211" y="60"/>
                  </a:lnTo>
                  <a:lnTo>
                    <a:pt x="1229" y="66"/>
                  </a:lnTo>
                  <a:lnTo>
                    <a:pt x="1247" y="66"/>
                  </a:lnTo>
                  <a:lnTo>
                    <a:pt x="1283" y="72"/>
                  </a:lnTo>
                  <a:lnTo>
                    <a:pt x="1301" y="78"/>
                  </a:lnTo>
                  <a:lnTo>
                    <a:pt x="1313" y="78"/>
                  </a:lnTo>
                  <a:lnTo>
                    <a:pt x="1349" y="90"/>
                  </a:lnTo>
                  <a:lnTo>
                    <a:pt x="1361" y="90"/>
                  </a:lnTo>
                  <a:lnTo>
                    <a:pt x="1379" y="96"/>
                  </a:lnTo>
                  <a:lnTo>
                    <a:pt x="1409" y="102"/>
                  </a:lnTo>
                  <a:lnTo>
                    <a:pt x="1421" y="108"/>
                  </a:lnTo>
                  <a:lnTo>
                    <a:pt x="1433" y="114"/>
                  </a:lnTo>
                  <a:lnTo>
                    <a:pt x="1463" y="120"/>
                  </a:lnTo>
                  <a:lnTo>
                    <a:pt x="1475" y="126"/>
                  </a:lnTo>
                  <a:lnTo>
                    <a:pt x="1487" y="132"/>
                  </a:lnTo>
                  <a:lnTo>
                    <a:pt x="1511" y="138"/>
                  </a:lnTo>
                  <a:lnTo>
                    <a:pt x="1523" y="144"/>
                  </a:lnTo>
                  <a:lnTo>
                    <a:pt x="1535" y="150"/>
                  </a:lnTo>
                  <a:lnTo>
                    <a:pt x="1559" y="156"/>
                  </a:lnTo>
                  <a:lnTo>
                    <a:pt x="1571" y="162"/>
                  </a:lnTo>
                  <a:lnTo>
                    <a:pt x="1583" y="168"/>
                  </a:lnTo>
                  <a:lnTo>
                    <a:pt x="1601" y="180"/>
                  </a:lnTo>
                  <a:lnTo>
                    <a:pt x="1607" y="186"/>
                  </a:lnTo>
                  <a:lnTo>
                    <a:pt x="1619" y="186"/>
                  </a:lnTo>
                  <a:lnTo>
                    <a:pt x="1637" y="198"/>
                  </a:lnTo>
                  <a:lnTo>
                    <a:pt x="1643" y="204"/>
                  </a:lnTo>
                  <a:lnTo>
                    <a:pt x="1649" y="210"/>
                  </a:lnTo>
                  <a:lnTo>
                    <a:pt x="1667" y="222"/>
                  </a:lnTo>
                  <a:lnTo>
                    <a:pt x="1673" y="228"/>
                  </a:lnTo>
                  <a:lnTo>
                    <a:pt x="1679" y="234"/>
                  </a:lnTo>
                  <a:lnTo>
                    <a:pt x="1691" y="240"/>
                  </a:lnTo>
                  <a:lnTo>
                    <a:pt x="1691" y="246"/>
                  </a:lnTo>
                  <a:lnTo>
                    <a:pt x="1697" y="252"/>
                  </a:lnTo>
                  <a:lnTo>
                    <a:pt x="1709" y="264"/>
                  </a:lnTo>
                  <a:lnTo>
                    <a:pt x="1709" y="270"/>
                  </a:lnTo>
                  <a:lnTo>
                    <a:pt x="1715" y="276"/>
                  </a:lnTo>
                  <a:lnTo>
                    <a:pt x="1721" y="288"/>
                  </a:lnTo>
                  <a:lnTo>
                    <a:pt x="1721" y="294"/>
                  </a:lnTo>
                  <a:lnTo>
                    <a:pt x="1721" y="300"/>
                  </a:lnTo>
                  <a:lnTo>
                    <a:pt x="1727" y="306"/>
                  </a:lnTo>
                  <a:lnTo>
                    <a:pt x="1727" y="312"/>
                  </a:lnTo>
                  <a:lnTo>
                    <a:pt x="1727" y="318"/>
                  </a:lnTo>
                  <a:lnTo>
                    <a:pt x="1727" y="330"/>
                  </a:lnTo>
                  <a:lnTo>
                    <a:pt x="1721" y="336"/>
                  </a:lnTo>
                  <a:lnTo>
                    <a:pt x="1721" y="342"/>
                  </a:lnTo>
                  <a:lnTo>
                    <a:pt x="1721" y="354"/>
                  </a:lnTo>
                  <a:lnTo>
                    <a:pt x="1715" y="360"/>
                  </a:lnTo>
                  <a:lnTo>
                    <a:pt x="1715" y="366"/>
                  </a:lnTo>
                  <a:lnTo>
                    <a:pt x="1709" y="378"/>
                  </a:lnTo>
                  <a:lnTo>
                    <a:pt x="1703" y="378"/>
                  </a:lnTo>
                  <a:lnTo>
                    <a:pt x="1697" y="384"/>
                  </a:lnTo>
                  <a:lnTo>
                    <a:pt x="1691" y="390"/>
                  </a:lnTo>
                  <a:lnTo>
                    <a:pt x="1685" y="402"/>
                  </a:lnTo>
                  <a:lnTo>
                    <a:pt x="1679" y="408"/>
                  </a:lnTo>
                  <a:lnTo>
                    <a:pt x="1673" y="414"/>
                  </a:lnTo>
                  <a:lnTo>
                    <a:pt x="1655" y="426"/>
                  </a:lnTo>
                  <a:lnTo>
                    <a:pt x="1649" y="432"/>
                  </a:lnTo>
                  <a:lnTo>
                    <a:pt x="1643" y="432"/>
                  </a:lnTo>
                  <a:lnTo>
                    <a:pt x="1625" y="444"/>
                  </a:lnTo>
                  <a:lnTo>
                    <a:pt x="1619" y="450"/>
                  </a:lnTo>
                  <a:lnTo>
                    <a:pt x="1607" y="456"/>
                  </a:lnTo>
                  <a:lnTo>
                    <a:pt x="1589" y="468"/>
                  </a:lnTo>
                  <a:lnTo>
                    <a:pt x="1583" y="468"/>
                  </a:lnTo>
                  <a:lnTo>
                    <a:pt x="1571" y="474"/>
                  </a:lnTo>
                  <a:lnTo>
                    <a:pt x="1547" y="486"/>
                  </a:lnTo>
                  <a:lnTo>
                    <a:pt x="1535" y="492"/>
                  </a:lnTo>
                  <a:lnTo>
                    <a:pt x="1523" y="492"/>
                  </a:lnTo>
                  <a:lnTo>
                    <a:pt x="1499" y="504"/>
                  </a:lnTo>
                  <a:lnTo>
                    <a:pt x="1487" y="510"/>
                  </a:lnTo>
                  <a:lnTo>
                    <a:pt x="1475" y="510"/>
                  </a:lnTo>
                  <a:lnTo>
                    <a:pt x="1451" y="522"/>
                  </a:lnTo>
                  <a:lnTo>
                    <a:pt x="1433" y="528"/>
                  </a:lnTo>
                  <a:lnTo>
                    <a:pt x="1421" y="528"/>
                  </a:lnTo>
                  <a:lnTo>
                    <a:pt x="1391" y="540"/>
                  </a:lnTo>
                  <a:lnTo>
                    <a:pt x="1379" y="540"/>
                  </a:lnTo>
                  <a:lnTo>
                    <a:pt x="1361" y="546"/>
                  </a:lnTo>
                  <a:lnTo>
                    <a:pt x="1331" y="552"/>
                  </a:lnTo>
                  <a:lnTo>
                    <a:pt x="1313" y="558"/>
                  </a:lnTo>
                  <a:lnTo>
                    <a:pt x="1301" y="564"/>
                  </a:lnTo>
                  <a:lnTo>
                    <a:pt x="1265" y="570"/>
                  </a:lnTo>
                  <a:lnTo>
                    <a:pt x="1247" y="570"/>
                  </a:lnTo>
                  <a:lnTo>
                    <a:pt x="1229" y="576"/>
                  </a:lnTo>
                  <a:lnTo>
                    <a:pt x="1193" y="582"/>
                  </a:lnTo>
                  <a:lnTo>
                    <a:pt x="1181" y="588"/>
                  </a:lnTo>
                  <a:lnTo>
                    <a:pt x="1157" y="588"/>
                  </a:lnTo>
                  <a:lnTo>
                    <a:pt x="1121" y="594"/>
                  </a:lnTo>
                  <a:lnTo>
                    <a:pt x="1103" y="600"/>
                  </a:lnTo>
                  <a:lnTo>
                    <a:pt x="1085" y="600"/>
                  </a:lnTo>
                  <a:lnTo>
                    <a:pt x="1049" y="606"/>
                  </a:lnTo>
                  <a:lnTo>
                    <a:pt x="1025" y="606"/>
                  </a:lnTo>
                  <a:lnTo>
                    <a:pt x="1007" y="612"/>
                  </a:lnTo>
                  <a:lnTo>
                    <a:pt x="971" y="612"/>
                  </a:lnTo>
                  <a:lnTo>
                    <a:pt x="947" y="618"/>
                  </a:lnTo>
                  <a:lnTo>
                    <a:pt x="929" y="618"/>
                  </a:lnTo>
                  <a:lnTo>
                    <a:pt x="888" y="624"/>
                  </a:lnTo>
                  <a:lnTo>
                    <a:pt x="870" y="624"/>
                  </a:lnTo>
                  <a:lnTo>
                    <a:pt x="846" y="624"/>
                  </a:lnTo>
                  <a:lnTo>
                    <a:pt x="804" y="630"/>
                  </a:lnTo>
                  <a:lnTo>
                    <a:pt x="786" y="630"/>
                  </a:lnTo>
                  <a:lnTo>
                    <a:pt x="762" y="630"/>
                  </a:lnTo>
                  <a:lnTo>
                    <a:pt x="720" y="636"/>
                  </a:lnTo>
                  <a:lnTo>
                    <a:pt x="702" y="636"/>
                  </a:lnTo>
                  <a:lnTo>
                    <a:pt x="678" y="636"/>
                  </a:lnTo>
                  <a:lnTo>
                    <a:pt x="660" y="636"/>
                  </a:lnTo>
                  <a:lnTo>
                    <a:pt x="612" y="636"/>
                  </a:lnTo>
                  <a:lnTo>
                    <a:pt x="594" y="642"/>
                  </a:lnTo>
                  <a:lnTo>
                    <a:pt x="570" y="642"/>
                  </a:lnTo>
                  <a:lnTo>
                    <a:pt x="528" y="642"/>
                  </a:lnTo>
                  <a:lnTo>
                    <a:pt x="504" y="642"/>
                  </a:lnTo>
                  <a:lnTo>
                    <a:pt x="486" y="642"/>
                  </a:lnTo>
                  <a:lnTo>
                    <a:pt x="444" y="642"/>
                  </a:lnTo>
                  <a:lnTo>
                    <a:pt x="420" y="642"/>
                  </a:lnTo>
                  <a:lnTo>
                    <a:pt x="396" y="642"/>
                  </a:lnTo>
                  <a:lnTo>
                    <a:pt x="354" y="636"/>
                  </a:lnTo>
                  <a:lnTo>
                    <a:pt x="336" y="636"/>
                  </a:lnTo>
                  <a:lnTo>
                    <a:pt x="312" y="636"/>
                  </a:lnTo>
                  <a:lnTo>
                    <a:pt x="270" y="636"/>
                  </a:lnTo>
                  <a:lnTo>
                    <a:pt x="246" y="636"/>
                  </a:lnTo>
                  <a:lnTo>
                    <a:pt x="228" y="636"/>
                  </a:lnTo>
                  <a:lnTo>
                    <a:pt x="186" y="630"/>
                  </a:lnTo>
                  <a:lnTo>
                    <a:pt x="162" y="630"/>
                  </a:lnTo>
                  <a:lnTo>
                    <a:pt x="144" y="630"/>
                  </a:lnTo>
                  <a:lnTo>
                    <a:pt x="102" y="624"/>
                  </a:lnTo>
                  <a:lnTo>
                    <a:pt x="78" y="624"/>
                  </a:lnTo>
                  <a:lnTo>
                    <a:pt x="60" y="624"/>
                  </a:lnTo>
                  <a:lnTo>
                    <a:pt x="18" y="618"/>
                  </a:lnTo>
                  <a:lnTo>
                    <a:pt x="0" y="612"/>
                  </a:lnTo>
                  <a:lnTo>
                    <a:pt x="486" y="31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5562600" y="44958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5562600" y="5029200"/>
            <a:ext cx="457200" cy="381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5562600" y="44958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5638800" y="914400"/>
            <a:ext cx="1676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700" b="1">
                <a:latin typeface="VNI-Times" pitchFamily="2" charset="0"/>
              </a:rPr>
              <a:t>43.53%</a:t>
            </a: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7543800" y="914400"/>
            <a:ext cx="1371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700" b="1">
                <a:latin typeface="VNI-Times" pitchFamily="2" charset="0"/>
              </a:rPr>
              <a:t>56.47%</a:t>
            </a: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6477000" y="4495800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MĨ</a:t>
            </a: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6248400" y="5029200"/>
            <a:ext cx="982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Thế giới</a:t>
            </a:r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1066800" y="6019800"/>
            <a:ext cx="6323013" cy="482600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500">
                <a:solidFill>
                  <a:schemeClr val="bg1"/>
                </a:solidFill>
              </a:rPr>
              <a:t>TÌNH HÌNH NƯỚC MĨ SAU CHIẾN TRANH</a:t>
            </a:r>
          </a:p>
        </p:txBody>
      </p:sp>
    </p:spTree>
    <p:extLst>
      <p:ext uri="{BB962C8B-B14F-4D97-AF65-F5344CB8AC3E}">
        <p14:creationId xmlns:p14="http://schemas.microsoft.com/office/powerpoint/2010/main" val="26674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2441E-6 L 0.20833 -0.493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8502E-6 L 0.2125 -0.255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5871E-6 L 0.06128 -0.4010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01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2" grpId="1" animBg="1"/>
      <p:bldP spid="10253" grpId="0" animBg="1"/>
      <p:bldP spid="10253" grpId="1" animBg="1"/>
      <p:bldP spid="10253" grpId="2" animBg="1"/>
      <p:bldP spid="10254" grpId="0" animBg="1"/>
      <p:bldP spid="10254" grpId="1" animBg="1"/>
      <p:bldP spid="10254" grpId="2" animBg="1"/>
      <p:bldP spid="10255" grpId="0"/>
      <p:bldP spid="10255" grpId="1"/>
      <p:bldP spid="10256" grpId="0"/>
      <p:bldP spid="10256" grpId="1"/>
      <p:bldP spid="10281" grpId="0"/>
      <p:bldP spid="10283" grpId="0"/>
      <p:bldP spid="10285" grpId="0"/>
      <p:bldP spid="10287" grpId="0"/>
      <p:bldP spid="10289" grpId="0"/>
      <p:bldP spid="10291" grpId="0"/>
      <p:bldP spid="10292" grpId="0" animBg="1"/>
      <p:bldP spid="10292" grpId="1" animBg="1"/>
      <p:bldP spid="10293" grpId="0" animBg="1"/>
      <p:bldP spid="10293" grpId="1" animBg="1"/>
      <p:bldP spid="10294" grpId="0" animBg="1"/>
      <p:bldP spid="10294" grpId="1" animBg="1"/>
      <p:bldP spid="10301" grpId="0" animBg="1"/>
      <p:bldP spid="10301" grpId="1" animBg="1"/>
      <p:bldP spid="10302" grpId="0" animBg="1"/>
      <p:bldP spid="10302" grpId="1" animBg="1"/>
      <p:bldP spid="10303" grpId="0" animBg="1"/>
      <p:bldP spid="10303" grpId="1" animBg="1"/>
      <p:bldP spid="10303" grpId="2" animBg="1"/>
      <p:bldP spid="10304" grpId="0"/>
      <p:bldP spid="10304" grpId="1"/>
      <p:bldP spid="10305" grpId="0"/>
      <p:bldP spid="10305" grpId="1"/>
      <p:bldP spid="10306" grpId="0"/>
      <p:bldP spid="10306" grpId="1"/>
      <p:bldP spid="10307" grpId="0"/>
      <p:bldP spid="103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Đồng hồ\photo-1-14810957918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419600" y="2667000"/>
            <a:ext cx="441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GDP CỦA CÁC NƯỚC CÓ NỀN KINH TẾ LỚN NHẤT THẾ GIỚI NĂM 2016</a:t>
            </a:r>
          </a:p>
        </p:txBody>
      </p:sp>
    </p:spTree>
    <p:extLst>
      <p:ext uri="{BB962C8B-B14F-4D97-AF65-F5344CB8AC3E}">
        <p14:creationId xmlns:p14="http://schemas.microsoft.com/office/powerpoint/2010/main" val="8118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MMConnector"/>
          <p:cNvSpPr/>
          <p:nvPr/>
        </p:nvSpPr>
        <p:spPr>
          <a:xfrm>
            <a:off x="1533722" y="2639002"/>
            <a:ext cx="755645" cy="1048433"/>
          </a:xfrm>
          <a:custGeom>
            <a:avLst/>
            <a:gdLst/>
            <a:ahLst/>
            <a:cxnLst/>
            <a:rect l="0" t="0" r="0" b="0"/>
            <a:pathLst>
              <a:path w="511652" h="295286">
                <a:moveTo>
                  <a:pt x="-76275" y="20647"/>
                </a:moveTo>
                <a:cubicBezTo>
                  <a:pt x="-99354" y="39964"/>
                  <a:pt x="-100315" y="68522"/>
                  <a:pt x="-84700" y="85395"/>
                </a:cubicBezTo>
                <a:cubicBezTo>
                  <a:pt x="-69085" y="102269"/>
                  <a:pt x="-40262" y="103788"/>
                  <a:pt x="-19494" y="82006"/>
                </a:cubicBezTo>
                <a:cubicBezTo>
                  <a:pt x="-7048" y="68952"/>
                  <a:pt x="5399" y="55898"/>
                  <a:pt x="17640" y="42852"/>
                </a:cubicBezTo>
                <a:cubicBezTo>
                  <a:pt x="29881" y="29807"/>
                  <a:pt x="41917" y="16770"/>
                  <a:pt x="53956" y="3855"/>
                </a:cubicBezTo>
                <a:cubicBezTo>
                  <a:pt x="65995" y="-9059"/>
                  <a:pt x="78038" y="-21852"/>
                  <a:pt x="90176" y="-34434"/>
                </a:cubicBezTo>
                <a:cubicBezTo>
                  <a:pt x="102314" y="-47016"/>
                  <a:pt x="114547" y="-59389"/>
                  <a:pt x="126993" y="-71444"/>
                </a:cubicBezTo>
                <a:cubicBezTo>
                  <a:pt x="139439" y="-83500"/>
                  <a:pt x="152098" y="-95240"/>
                  <a:pt x="165066" y="-106542"/>
                </a:cubicBezTo>
                <a:cubicBezTo>
                  <a:pt x="178034" y="-117844"/>
                  <a:pt x="191310" y="-128709"/>
                  <a:pt x="204991" y="-138999"/>
                </a:cubicBezTo>
                <a:cubicBezTo>
                  <a:pt x="218672" y="-149290"/>
                  <a:pt x="232759" y="-159006"/>
                  <a:pt x="247249" y="-168000"/>
                </a:cubicBezTo>
                <a:cubicBezTo>
                  <a:pt x="261740" y="-176993"/>
                  <a:pt x="276633" y="-185264"/>
                  <a:pt x="292122" y="-192689"/>
                </a:cubicBezTo>
                <a:cubicBezTo>
                  <a:pt x="307611" y="-200115"/>
                  <a:pt x="323696" y="-206695"/>
                  <a:pt x="339602" y="-212296"/>
                </a:cubicBezTo>
                <a:cubicBezTo>
                  <a:pt x="355508" y="-217898"/>
                  <a:pt x="371234" y="-222520"/>
                  <a:pt x="389355" y="-226292"/>
                </a:cubicBezTo>
                <a:cubicBezTo>
                  <a:pt x="407476" y="-230064"/>
                  <a:pt x="427991" y="-232984"/>
                  <a:pt x="440793" y="-234520"/>
                </a:cubicBezTo>
                <a:cubicBezTo>
                  <a:pt x="453594" y="-236056"/>
                  <a:pt x="458681" y="-236208"/>
                  <a:pt x="463768" y="-236360"/>
                </a:cubicBezTo>
                <a:cubicBezTo>
                  <a:pt x="469237" y="-236523"/>
                  <a:pt x="472888" y="-239780"/>
                  <a:pt x="472888" y="-243960"/>
                </a:cubicBezTo>
                <a:cubicBezTo>
                  <a:pt x="472888" y="-248140"/>
                  <a:pt x="469221" y="-251106"/>
                  <a:pt x="463768" y="-251560"/>
                </a:cubicBezTo>
                <a:cubicBezTo>
                  <a:pt x="458567" y="-251993"/>
                  <a:pt x="453366" y="-252426"/>
                  <a:pt x="439971" y="-252331"/>
                </a:cubicBezTo>
                <a:cubicBezTo>
                  <a:pt x="426576" y="-252236"/>
                  <a:pt x="404987" y="-251613"/>
                  <a:pt x="385610" y="-249804"/>
                </a:cubicBezTo>
                <a:cubicBezTo>
                  <a:pt x="366233" y="-247995"/>
                  <a:pt x="349067" y="-245001"/>
                  <a:pt x="331505" y="-240962"/>
                </a:cubicBezTo>
                <a:cubicBezTo>
                  <a:pt x="313943" y="-236924"/>
                  <a:pt x="295985" y="-231841"/>
                  <a:pt x="278502" y="-225761"/>
                </a:cubicBezTo>
                <a:cubicBezTo>
                  <a:pt x="261020" y="-219682"/>
                  <a:pt x="244013" y="-212605"/>
                  <a:pt x="227366" y="-204706"/>
                </a:cubicBezTo>
                <a:cubicBezTo>
                  <a:pt x="210718" y="-196808"/>
                  <a:pt x="194429" y="-188088"/>
                  <a:pt x="178564" y="-178740"/>
                </a:cubicBezTo>
                <a:cubicBezTo>
                  <a:pt x="162700" y="-169392"/>
                  <a:pt x="147259" y="-159416"/>
                  <a:pt x="132187" y="-149005"/>
                </a:cubicBezTo>
                <a:cubicBezTo>
                  <a:pt x="117114" y="-138593"/>
                  <a:pt x="102410" y="-127747"/>
                  <a:pt x="88003" y="-116632"/>
                </a:cubicBezTo>
                <a:cubicBezTo>
                  <a:pt x="73597" y="-105517"/>
                  <a:pt x="59488" y="-94134"/>
                  <a:pt x="45587" y="-82636"/>
                </a:cubicBezTo>
                <a:cubicBezTo>
                  <a:pt x="31686" y="-71138"/>
                  <a:pt x="17993" y="-59524"/>
                  <a:pt x="4422" y="-47903"/>
                </a:cubicBezTo>
                <a:cubicBezTo>
                  <a:pt x="-9149" y="-36282"/>
                  <a:pt x="-22599" y="-24652"/>
                  <a:pt x="-36028" y="-13226"/>
                </a:cubicBezTo>
                <a:cubicBezTo>
                  <a:pt x="-49458" y="-1800"/>
                  <a:pt x="-62866" y="9424"/>
                  <a:pt x="-76275" y="20647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07" name="MMConnector"/>
          <p:cNvSpPr/>
          <p:nvPr/>
        </p:nvSpPr>
        <p:spPr>
          <a:xfrm>
            <a:off x="5670099" y="1299906"/>
            <a:ext cx="325503" cy="945800"/>
          </a:xfrm>
          <a:custGeom>
            <a:avLst/>
            <a:gdLst/>
            <a:ahLst/>
            <a:cxnLst/>
            <a:rect l="0" t="0" r="0" b="0"/>
            <a:pathLst>
              <a:path w="220400" h="266380">
                <a:moveTo>
                  <a:pt x="-110200" y="106590"/>
                </a:moveTo>
                <a:cubicBezTo>
                  <a:pt x="-129199" y="109007"/>
                  <a:pt x="-142120" y="118560"/>
                  <a:pt x="-142120" y="133190"/>
                </a:cubicBezTo>
                <a:cubicBezTo>
                  <a:pt x="-142120" y="147820"/>
                  <a:pt x="-128457" y="165575"/>
                  <a:pt x="-110200" y="159790"/>
                </a:cubicBezTo>
                <a:cubicBezTo>
                  <a:pt x="-86081" y="152148"/>
                  <a:pt x="-61962" y="144505"/>
                  <a:pt x="-45683" y="130646"/>
                </a:cubicBezTo>
                <a:cubicBezTo>
                  <a:pt x="-29403" y="116786"/>
                  <a:pt x="-20963" y="96709"/>
                  <a:pt x="-13981" y="78242"/>
                </a:cubicBezTo>
                <a:cubicBezTo>
                  <a:pt x="-6999" y="59774"/>
                  <a:pt x="-1476" y="42917"/>
                  <a:pt x="3645" y="25921"/>
                </a:cubicBezTo>
                <a:cubicBezTo>
                  <a:pt x="8766" y="8925"/>
                  <a:pt x="13484" y="-8208"/>
                  <a:pt x="18788" y="-24690"/>
                </a:cubicBezTo>
                <a:cubicBezTo>
                  <a:pt x="24093" y="-41172"/>
                  <a:pt x="29983" y="-57003"/>
                  <a:pt x="37591" y="-71989"/>
                </a:cubicBezTo>
                <a:cubicBezTo>
                  <a:pt x="45199" y="-86975"/>
                  <a:pt x="54524" y="-101117"/>
                  <a:pt x="66912" y="-109910"/>
                </a:cubicBezTo>
                <a:cubicBezTo>
                  <a:pt x="79299" y="-118702"/>
                  <a:pt x="94750" y="-122146"/>
                  <a:pt x="110200" y="-125590"/>
                </a:cubicBezTo>
                <a:cubicBezTo>
                  <a:pt x="115541" y="-126780"/>
                  <a:pt x="119320" y="-129010"/>
                  <a:pt x="119320" y="-133190"/>
                </a:cubicBezTo>
                <a:cubicBezTo>
                  <a:pt x="119320" y="-137370"/>
                  <a:pt x="115631" y="-141456"/>
                  <a:pt x="110200" y="-140790"/>
                </a:cubicBezTo>
                <a:cubicBezTo>
                  <a:pt x="90839" y="-138415"/>
                  <a:pt x="71477" y="-136041"/>
                  <a:pt x="55198" y="-126780"/>
                </a:cubicBezTo>
                <a:cubicBezTo>
                  <a:pt x="38919" y="-117519"/>
                  <a:pt x="25722" y="-101372"/>
                  <a:pt x="15169" y="-85114"/>
                </a:cubicBezTo>
                <a:cubicBezTo>
                  <a:pt x="4615" y="-68857"/>
                  <a:pt x="-3295" y="-52488"/>
                  <a:pt x="-10565" y="-35914"/>
                </a:cubicBezTo>
                <a:cubicBezTo>
                  <a:pt x="-17835" y="-19339"/>
                  <a:pt x="-24465" y="-2558"/>
                  <a:pt x="-31139" y="13697"/>
                </a:cubicBezTo>
                <a:cubicBezTo>
                  <a:pt x="-37812" y="29952"/>
                  <a:pt x="-44530" y="45680"/>
                  <a:pt x="-52344" y="60392"/>
                </a:cubicBezTo>
                <a:cubicBezTo>
                  <a:pt x="-60158" y="75103"/>
                  <a:pt x="-69068" y="88797"/>
                  <a:pt x="-78893" y="96328"/>
                </a:cubicBezTo>
                <a:cubicBezTo>
                  <a:pt x="-88719" y="103858"/>
                  <a:pt x="-99459" y="105224"/>
                  <a:pt x="-110200" y="10659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09" name="MMConnector"/>
          <p:cNvSpPr/>
          <p:nvPr/>
        </p:nvSpPr>
        <p:spPr>
          <a:xfrm>
            <a:off x="5670099" y="1714115"/>
            <a:ext cx="325503" cy="117382"/>
          </a:xfrm>
          <a:custGeom>
            <a:avLst/>
            <a:gdLst/>
            <a:ahLst/>
            <a:cxnLst/>
            <a:rect l="0" t="0" r="0" b="0"/>
            <a:pathLst>
              <a:path w="220400" h="33060">
                <a:moveTo>
                  <a:pt x="-110200" y="-10070"/>
                </a:moveTo>
                <a:cubicBezTo>
                  <a:pt x="-129328" y="-11026"/>
                  <a:pt x="-142120" y="1900"/>
                  <a:pt x="-142120" y="16530"/>
                </a:cubicBezTo>
                <a:cubicBezTo>
                  <a:pt x="-142120" y="31160"/>
                  <a:pt x="-129212" y="45444"/>
                  <a:pt x="-110200" y="43130"/>
                </a:cubicBezTo>
                <a:cubicBezTo>
                  <a:pt x="-91384" y="40840"/>
                  <a:pt x="-72568" y="38550"/>
                  <a:pt x="-54134" y="34689"/>
                </a:cubicBezTo>
                <a:cubicBezTo>
                  <a:pt x="-35699" y="30827"/>
                  <a:pt x="-17646" y="25394"/>
                  <a:pt x="-949" y="19784"/>
                </a:cubicBezTo>
                <a:cubicBezTo>
                  <a:pt x="15749" y="14174"/>
                  <a:pt x="31092" y="8387"/>
                  <a:pt x="49468" y="3371"/>
                </a:cubicBezTo>
                <a:cubicBezTo>
                  <a:pt x="67843" y="-1644"/>
                  <a:pt x="89252" y="-5887"/>
                  <a:pt x="99879" y="-7809"/>
                </a:cubicBezTo>
                <a:cubicBezTo>
                  <a:pt x="110507" y="-9731"/>
                  <a:pt x="110353" y="-9330"/>
                  <a:pt x="110200" y="-8930"/>
                </a:cubicBezTo>
                <a:cubicBezTo>
                  <a:pt x="108242" y="-3820"/>
                  <a:pt x="119320" y="-12350"/>
                  <a:pt x="119320" y="-16530"/>
                </a:cubicBezTo>
                <a:cubicBezTo>
                  <a:pt x="119320" y="-20710"/>
                  <a:pt x="107025" y="-19673"/>
                  <a:pt x="110200" y="-24130"/>
                </a:cubicBezTo>
                <a:cubicBezTo>
                  <a:pt x="110483" y="-24527"/>
                  <a:pt x="110765" y="-24924"/>
                  <a:pt x="99179" y="-24810"/>
                </a:cubicBezTo>
                <a:cubicBezTo>
                  <a:pt x="87592" y="-24695"/>
                  <a:pt x="64135" y="-24070"/>
                  <a:pt x="44214" y="-22155"/>
                </a:cubicBezTo>
                <a:cubicBezTo>
                  <a:pt x="24292" y="-20240"/>
                  <a:pt x="7906" y="-17034"/>
                  <a:pt x="-8982" y="-14392"/>
                </a:cubicBezTo>
                <a:cubicBezTo>
                  <a:pt x="-25869" y="-11750"/>
                  <a:pt x="-43258" y="-9671"/>
                  <a:pt x="-60211" y="-9045"/>
                </a:cubicBezTo>
                <a:cubicBezTo>
                  <a:pt x="-77164" y="-8419"/>
                  <a:pt x="-93682" y="-9244"/>
                  <a:pt x="-110200" y="-1007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11" name="MMConnector"/>
          <p:cNvSpPr/>
          <p:nvPr/>
        </p:nvSpPr>
        <p:spPr>
          <a:xfrm>
            <a:off x="5670099" y="2128324"/>
            <a:ext cx="325503" cy="711036"/>
          </a:xfrm>
          <a:custGeom>
            <a:avLst/>
            <a:gdLst/>
            <a:ahLst/>
            <a:cxnLst/>
            <a:rect l="0" t="0" r="0" b="0"/>
            <a:pathLst>
              <a:path w="220400" h="200260">
                <a:moveTo>
                  <a:pt x="-110200" y="-126730"/>
                </a:moveTo>
                <a:cubicBezTo>
                  <a:pt x="-128693" y="-131711"/>
                  <a:pt x="-142120" y="-114760"/>
                  <a:pt x="-142120" y="-100130"/>
                </a:cubicBezTo>
                <a:cubicBezTo>
                  <a:pt x="-142120" y="-85500"/>
                  <a:pt x="-129279" y="-75203"/>
                  <a:pt x="-110200" y="-73530"/>
                </a:cubicBezTo>
                <a:cubicBezTo>
                  <a:pt x="-98266" y="-72483"/>
                  <a:pt x="-86331" y="-71437"/>
                  <a:pt x="-75173" y="-64758"/>
                </a:cubicBezTo>
                <a:cubicBezTo>
                  <a:pt x="-64014" y="-58080"/>
                  <a:pt x="-53632" y="-45770"/>
                  <a:pt x="-43982" y="-32103"/>
                </a:cubicBezTo>
                <a:cubicBezTo>
                  <a:pt x="-34332" y="-18436"/>
                  <a:pt x="-25414" y="-3411"/>
                  <a:pt x="-16271" y="11826"/>
                </a:cubicBezTo>
                <a:cubicBezTo>
                  <a:pt x="-7129" y="27062"/>
                  <a:pt x="2239" y="42510"/>
                  <a:pt x="14257" y="57728"/>
                </a:cubicBezTo>
                <a:cubicBezTo>
                  <a:pt x="26275" y="72947"/>
                  <a:pt x="40944" y="87935"/>
                  <a:pt x="57376" y="96231"/>
                </a:cubicBezTo>
                <a:cubicBezTo>
                  <a:pt x="73809" y="104526"/>
                  <a:pt x="92004" y="106128"/>
                  <a:pt x="110200" y="107730"/>
                </a:cubicBezTo>
                <a:cubicBezTo>
                  <a:pt x="115651" y="108210"/>
                  <a:pt x="119320" y="104310"/>
                  <a:pt x="119320" y="100130"/>
                </a:cubicBezTo>
                <a:cubicBezTo>
                  <a:pt x="119320" y="95950"/>
                  <a:pt x="115557" y="93647"/>
                  <a:pt x="110200" y="92530"/>
                </a:cubicBezTo>
                <a:cubicBezTo>
                  <a:pt x="95565" y="89478"/>
                  <a:pt x="80930" y="86427"/>
                  <a:pt x="68445" y="78174"/>
                </a:cubicBezTo>
                <a:cubicBezTo>
                  <a:pt x="55960" y="69921"/>
                  <a:pt x="45625" y="56468"/>
                  <a:pt x="36886" y="41956"/>
                </a:cubicBezTo>
                <a:cubicBezTo>
                  <a:pt x="28148" y="27445"/>
                  <a:pt x="21007" y="11876"/>
                  <a:pt x="13820" y="-3975"/>
                </a:cubicBezTo>
                <a:cubicBezTo>
                  <a:pt x="6633" y="-19826"/>
                  <a:pt x="-601" y="-35958"/>
                  <a:pt x="-9613" y="-53322"/>
                </a:cubicBezTo>
                <a:cubicBezTo>
                  <a:pt x="-18625" y="-70687"/>
                  <a:pt x="-29415" y="-89282"/>
                  <a:pt x="-46475" y="-101722"/>
                </a:cubicBezTo>
                <a:cubicBezTo>
                  <a:pt x="-63536" y="-114162"/>
                  <a:pt x="-86868" y="-120446"/>
                  <a:pt x="-110200" y="-12673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13" name="MMConnector"/>
          <p:cNvSpPr/>
          <p:nvPr/>
        </p:nvSpPr>
        <p:spPr>
          <a:xfrm>
            <a:off x="5670099" y="2542533"/>
            <a:ext cx="325503" cy="1539455"/>
          </a:xfrm>
          <a:custGeom>
            <a:avLst/>
            <a:gdLst/>
            <a:ahLst/>
            <a:cxnLst/>
            <a:rect l="0" t="0" r="0" b="0"/>
            <a:pathLst>
              <a:path w="220400" h="433580">
                <a:moveTo>
                  <a:pt x="-110200" y="-243390"/>
                </a:moveTo>
                <a:cubicBezTo>
                  <a:pt x="-127982" y="-250505"/>
                  <a:pt x="-142120" y="-231420"/>
                  <a:pt x="-142120" y="-216790"/>
                </a:cubicBezTo>
                <a:cubicBezTo>
                  <a:pt x="-142120" y="-202160"/>
                  <a:pt x="-128951" y="-194087"/>
                  <a:pt x="-110200" y="-190190"/>
                </a:cubicBezTo>
                <a:cubicBezTo>
                  <a:pt x="-101338" y="-188348"/>
                  <a:pt x="-92477" y="-186507"/>
                  <a:pt x="-84548" y="-177935"/>
                </a:cubicBezTo>
                <a:cubicBezTo>
                  <a:pt x="-76619" y="-169364"/>
                  <a:pt x="-69622" y="-154063"/>
                  <a:pt x="-63995" y="-138279"/>
                </a:cubicBezTo>
                <a:cubicBezTo>
                  <a:pt x="-58368" y="-122495"/>
                  <a:pt x="-54110" y="-106228"/>
                  <a:pt x="-50271" y="-89462"/>
                </a:cubicBezTo>
                <a:cubicBezTo>
                  <a:pt x="-46431" y="-72696"/>
                  <a:pt x="-43010" y="-55432"/>
                  <a:pt x="-39701" y="-38062"/>
                </a:cubicBezTo>
                <a:cubicBezTo>
                  <a:pt x="-36392" y="-20693"/>
                  <a:pt x="-33197" y="-3218"/>
                  <a:pt x="-29804" y="14316"/>
                </a:cubicBezTo>
                <a:cubicBezTo>
                  <a:pt x="-26412" y="31849"/>
                  <a:pt x="-22823" y="49441"/>
                  <a:pt x="-18597" y="67049"/>
                </a:cubicBezTo>
                <a:cubicBezTo>
                  <a:pt x="-14371" y="84658"/>
                  <a:pt x="-9508" y="102282"/>
                  <a:pt x="-3637" y="119565"/>
                </a:cubicBezTo>
                <a:cubicBezTo>
                  <a:pt x="2233" y="136848"/>
                  <a:pt x="9110" y="153788"/>
                  <a:pt x="19467" y="170308"/>
                </a:cubicBezTo>
                <a:cubicBezTo>
                  <a:pt x="29824" y="186828"/>
                  <a:pt x="43661" y="202928"/>
                  <a:pt x="59363" y="211872"/>
                </a:cubicBezTo>
                <a:cubicBezTo>
                  <a:pt x="75065" y="220815"/>
                  <a:pt x="92632" y="222603"/>
                  <a:pt x="110200" y="224390"/>
                </a:cubicBezTo>
                <a:cubicBezTo>
                  <a:pt x="115644" y="224944"/>
                  <a:pt x="119320" y="220970"/>
                  <a:pt x="119320" y="216790"/>
                </a:cubicBezTo>
                <a:cubicBezTo>
                  <a:pt x="119320" y="212610"/>
                  <a:pt x="115593" y="210118"/>
                  <a:pt x="110200" y="209190"/>
                </a:cubicBezTo>
                <a:cubicBezTo>
                  <a:pt x="95943" y="206738"/>
                  <a:pt x="81686" y="204286"/>
                  <a:pt x="69416" y="196130"/>
                </a:cubicBezTo>
                <a:cubicBezTo>
                  <a:pt x="57145" y="187975"/>
                  <a:pt x="46860" y="174116"/>
                  <a:pt x="39051" y="159203"/>
                </a:cubicBezTo>
                <a:cubicBezTo>
                  <a:pt x="31241" y="144290"/>
                  <a:pt x="25905" y="128322"/>
                  <a:pt x="21549" y="111823"/>
                </a:cubicBezTo>
                <a:cubicBezTo>
                  <a:pt x="17192" y="95324"/>
                  <a:pt x="13813" y="78293"/>
                  <a:pt x="10993" y="61088"/>
                </a:cubicBezTo>
                <a:cubicBezTo>
                  <a:pt x="8173" y="43883"/>
                  <a:pt x="5912" y="26503"/>
                  <a:pt x="3804" y="9032"/>
                </a:cubicBezTo>
                <a:cubicBezTo>
                  <a:pt x="1696" y="-8439"/>
                  <a:pt x="-258" y="-26002"/>
                  <a:pt x="-2279" y="-43783"/>
                </a:cubicBezTo>
                <a:cubicBezTo>
                  <a:pt x="-4300" y="-61564"/>
                  <a:pt x="-6387" y="-79563"/>
                  <a:pt x="-9323" y="-97309"/>
                </a:cubicBezTo>
                <a:cubicBezTo>
                  <a:pt x="-12259" y="-115055"/>
                  <a:pt x="-16043" y="-132547"/>
                  <a:pt x="-20542" y="-151869"/>
                </a:cubicBezTo>
                <a:cubicBezTo>
                  <a:pt x="-25041" y="-171190"/>
                  <a:pt x="-30255" y="-192339"/>
                  <a:pt x="-45317" y="-207898"/>
                </a:cubicBezTo>
                <a:cubicBezTo>
                  <a:pt x="-60379" y="-223456"/>
                  <a:pt x="-85289" y="-233423"/>
                  <a:pt x="-110200" y="-24339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01" name="MainIdea"/>
          <p:cNvSpPr/>
          <p:nvPr/>
        </p:nvSpPr>
        <p:spPr>
          <a:xfrm>
            <a:off x="186073" y="1911935"/>
            <a:ext cx="1490327" cy="3186530"/>
          </a:xfrm>
          <a:custGeom>
            <a:avLst/>
            <a:gdLst>
              <a:gd name="rtl" fmla="*/ 137135 w 897471"/>
              <a:gd name="rtt" fmla="*/ 365135 h 897471"/>
              <a:gd name="rtr" fmla="*/ 767935 w 897471"/>
              <a:gd name="rtb" fmla="*/ 539935 h 897471"/>
            </a:gdLst>
            <a:ahLst/>
            <a:cxnLst/>
            <a:rect l="rtl" t="rtt" r="rtr" b="rtb"/>
            <a:pathLst>
              <a:path w="897471" h="897471">
                <a:moveTo>
                  <a:pt x="884805" y="489846"/>
                </a:moveTo>
                <a:cubicBezTo>
                  <a:pt x="911111" y="561129"/>
                  <a:pt x="906700" y="653794"/>
                  <a:pt x="813847" y="670068"/>
                </a:cubicBezTo>
                <a:cubicBezTo>
                  <a:pt x="785481" y="681662"/>
                  <a:pt x="771924" y="698469"/>
                  <a:pt x="766687" y="728661"/>
                </a:cubicBezTo>
                <a:cubicBezTo>
                  <a:pt x="770541" y="800575"/>
                  <a:pt x="707127" y="848171"/>
                  <a:pt x="612855" y="837643"/>
                </a:cubicBezTo>
                <a:cubicBezTo>
                  <a:pt x="582401" y="834242"/>
                  <a:pt x="558451" y="840631"/>
                  <a:pt x="534022" y="859130"/>
                </a:cubicBezTo>
                <a:cubicBezTo>
                  <a:pt x="471673" y="926699"/>
                  <a:pt x="391097" y="902711"/>
                  <a:pt x="342536" y="862123"/>
                </a:cubicBezTo>
                <a:cubicBezTo>
                  <a:pt x="319024" y="842471"/>
                  <a:pt x="297080" y="834189"/>
                  <a:pt x="266534" y="836626"/>
                </a:cubicBezTo>
                <a:cubicBezTo>
                  <a:pt x="176199" y="863175"/>
                  <a:pt x="131449" y="784685"/>
                  <a:pt x="117977" y="728940"/>
                </a:cubicBezTo>
                <a:cubicBezTo>
                  <a:pt x="110779" y="699154"/>
                  <a:pt x="98255" y="679391"/>
                  <a:pt x="71976" y="663630"/>
                </a:cubicBezTo>
                <a:cubicBezTo>
                  <a:pt x="-8793" y="634236"/>
                  <a:pt x="-15430" y="555882"/>
                  <a:pt x="15894" y="488089"/>
                </a:cubicBezTo>
                <a:cubicBezTo>
                  <a:pt x="28747" y="460271"/>
                  <a:pt x="30247" y="436227"/>
                  <a:pt x="18744" y="407825"/>
                </a:cubicBezTo>
                <a:cubicBezTo>
                  <a:pt x="-30646" y="326910"/>
                  <a:pt x="11603" y="259131"/>
                  <a:pt x="80105" y="227322"/>
                </a:cubicBezTo>
                <a:cubicBezTo>
                  <a:pt x="107898" y="214417"/>
                  <a:pt x="119867" y="197481"/>
                  <a:pt x="123079" y="167006"/>
                </a:cubicBezTo>
                <a:cubicBezTo>
                  <a:pt x="111202" y="85020"/>
                  <a:pt x="192880" y="47638"/>
                  <a:pt x="279719" y="57949"/>
                </a:cubicBezTo>
                <a:cubicBezTo>
                  <a:pt x="310149" y="61562"/>
                  <a:pt x="332821" y="54383"/>
                  <a:pt x="357064" y="35641"/>
                </a:cubicBezTo>
                <a:cubicBezTo>
                  <a:pt x="339542" y="47484"/>
                  <a:pt x="434540" y="-51281"/>
                  <a:pt x="536469" y="34507"/>
                </a:cubicBezTo>
                <a:cubicBezTo>
                  <a:pt x="559913" y="54240"/>
                  <a:pt x="582253" y="61540"/>
                  <a:pt x="612603" y="57310"/>
                </a:cubicBezTo>
                <a:cubicBezTo>
                  <a:pt x="666123" y="37569"/>
                  <a:pt x="761629" y="58551"/>
                  <a:pt x="784352" y="167267"/>
                </a:cubicBezTo>
                <a:cubicBezTo>
                  <a:pt x="790622" y="197262"/>
                  <a:pt x="804844" y="214533"/>
                  <a:pt x="831367" y="229880"/>
                </a:cubicBezTo>
                <a:cubicBezTo>
                  <a:pt x="860078" y="231757"/>
                  <a:pt x="925704" y="294029"/>
                  <a:pt x="884143" y="407292"/>
                </a:cubicBezTo>
                <a:cubicBezTo>
                  <a:pt x="873587" y="436060"/>
                  <a:pt x="874196" y="461098"/>
                  <a:pt x="884805" y="489846"/>
                </a:cubicBezTo>
                <a:close/>
              </a:path>
            </a:pathLst>
          </a:custGeom>
          <a:solidFill>
            <a:srgbClr val="B3CC80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3200" b="1" dirty="0">
                <a:solidFill>
                  <a:srgbClr val="303030"/>
                </a:solidFill>
                <a:latin typeface="Arial"/>
              </a:rPr>
              <a:t>KINH TẾ</a:t>
            </a:r>
          </a:p>
        </p:txBody>
      </p:sp>
      <p:sp>
        <p:nvSpPr>
          <p:cNvPr id="102" name="MainTopic"/>
          <p:cNvSpPr/>
          <p:nvPr/>
        </p:nvSpPr>
        <p:spPr>
          <a:xfrm>
            <a:off x="2218648" y="1192643"/>
            <a:ext cx="3288699" cy="1160325"/>
          </a:xfrm>
          <a:custGeom>
            <a:avLst/>
            <a:gdLst>
              <a:gd name="rtl" fmla="*/ 144400 w 2226800"/>
              <a:gd name="rtt" fmla="*/ 79800 h 326800"/>
              <a:gd name="rtr" fmla="*/ 2090000 w 2226800"/>
              <a:gd name="rtb" fmla="*/ 254600 h 326800"/>
            </a:gdLst>
            <a:ahLst/>
            <a:cxnLst/>
            <a:rect l="rtl" t="rtt" r="rtr" b="rtb"/>
            <a:pathLst>
              <a:path w="2226800" h="326800">
                <a:moveTo>
                  <a:pt x="30400" y="0"/>
                </a:moveTo>
                <a:lnTo>
                  <a:pt x="2196400" y="0"/>
                </a:lnTo>
                <a:cubicBezTo>
                  <a:pt x="2213181" y="0"/>
                  <a:pt x="2226800" y="13619"/>
                  <a:pt x="2226800" y="30400"/>
                </a:cubicBezTo>
                <a:lnTo>
                  <a:pt x="2226800" y="296400"/>
                </a:lnTo>
                <a:cubicBezTo>
                  <a:pt x="2226800" y="313181"/>
                  <a:pt x="2213181" y="326800"/>
                  <a:pt x="2196400" y="326800"/>
                </a:cubicBezTo>
                <a:lnTo>
                  <a:pt x="30400" y="326800"/>
                </a:lnTo>
                <a:cubicBezTo>
                  <a:pt x="13619" y="326800"/>
                  <a:pt x="0" y="313181"/>
                  <a:pt x="0" y="2964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B3DBDD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>
                <a:solidFill>
                  <a:srgbClr val="303030"/>
                </a:solidFill>
                <a:latin typeface="Arial"/>
              </a:rPr>
              <a:t>HAI THẬP NIÊN ĐẦU: PHÁT TRIỂN</a:t>
            </a:r>
          </a:p>
        </p:txBody>
      </p:sp>
      <p:sp>
        <p:nvSpPr>
          <p:cNvPr id="106" name="SubTopic"/>
          <p:cNvSpPr/>
          <p:nvPr/>
        </p:nvSpPr>
        <p:spPr>
          <a:xfrm>
            <a:off x="5832850" y="1"/>
            <a:ext cx="3277475" cy="827009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1611200" h="167200" stroke="0">
                <a:moveTo>
                  <a:pt x="0" y="0"/>
                </a:moveTo>
                <a:lnTo>
                  <a:pt x="1611200" y="0"/>
                </a:lnTo>
                <a:lnTo>
                  <a:pt x="16112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1611200" h="167200" fill="none">
                <a:moveTo>
                  <a:pt x="0" y="167200"/>
                </a:moveTo>
                <a:lnTo>
                  <a:pt x="16112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 err="1">
                <a:solidFill>
                  <a:srgbClr val="303030"/>
                </a:solidFill>
                <a:latin typeface="Arial"/>
              </a:rPr>
              <a:t>Chiếm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56,4 %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công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nghiệp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thế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giới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08" name="SubTopic"/>
          <p:cNvSpPr/>
          <p:nvPr/>
        </p:nvSpPr>
        <p:spPr>
          <a:xfrm>
            <a:off x="5832850" y="1061769"/>
            <a:ext cx="3277475" cy="593655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1482000" h="167200" stroke="0">
                <a:moveTo>
                  <a:pt x="0" y="0"/>
                </a:moveTo>
                <a:lnTo>
                  <a:pt x="1482000" y="0"/>
                </a:lnTo>
                <a:lnTo>
                  <a:pt x="14820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1482000" h="167200" fill="none">
                <a:moveTo>
                  <a:pt x="0" y="167200"/>
                </a:moveTo>
                <a:lnTo>
                  <a:pt x="14820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 err="1">
                <a:solidFill>
                  <a:srgbClr val="303030"/>
                </a:solidFill>
                <a:latin typeface="Arial"/>
              </a:rPr>
              <a:t>Nắm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3/4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trữ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lượng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vàng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thế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giới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10" name="SubTopic"/>
          <p:cNvSpPr/>
          <p:nvPr/>
        </p:nvSpPr>
        <p:spPr>
          <a:xfrm>
            <a:off x="5832850" y="1890188"/>
            <a:ext cx="3311151" cy="593655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1284400" h="167200" stroke="0">
                <a:moveTo>
                  <a:pt x="0" y="0"/>
                </a:moveTo>
                <a:lnTo>
                  <a:pt x="1284400" y="0"/>
                </a:lnTo>
                <a:lnTo>
                  <a:pt x="12844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1284400" h="167200" fill="none">
                <a:moveTo>
                  <a:pt x="0" y="167200"/>
                </a:moveTo>
                <a:lnTo>
                  <a:pt x="12844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 err="1">
                <a:solidFill>
                  <a:srgbClr val="303030"/>
                </a:solidFill>
                <a:latin typeface="Arial"/>
              </a:rPr>
              <a:t>Là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chủ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nợ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duy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nhất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thế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giới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12" name="SubTopic"/>
          <p:cNvSpPr/>
          <p:nvPr/>
        </p:nvSpPr>
        <p:spPr>
          <a:xfrm>
            <a:off x="5832850" y="2718606"/>
            <a:ext cx="3277475" cy="786592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2219200" h="167200" stroke="0">
                <a:moveTo>
                  <a:pt x="0" y="0"/>
                </a:moveTo>
                <a:lnTo>
                  <a:pt x="2219200" y="0"/>
                </a:lnTo>
                <a:lnTo>
                  <a:pt x="22192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2219200" h="167200" fill="none">
                <a:moveTo>
                  <a:pt x="0" y="167200"/>
                </a:moveTo>
                <a:lnTo>
                  <a:pt x="22192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000" b="1" dirty="0" err="1">
                <a:solidFill>
                  <a:srgbClr val="303030"/>
                </a:solidFill>
                <a:latin typeface="Arial"/>
              </a:rPr>
              <a:t>Quân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sự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mạnh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nhất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,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độc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quyền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vũ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khí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nguyên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tử</a:t>
            </a:r>
            <a:endParaRPr sz="20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3" name="MMConnector"/>
          <p:cNvSpPr/>
          <p:nvPr/>
        </p:nvSpPr>
        <p:spPr>
          <a:xfrm rot="624297">
            <a:off x="5538523" y="2877994"/>
            <a:ext cx="588653" cy="1766310"/>
          </a:xfrm>
          <a:custGeom>
            <a:avLst/>
            <a:gdLst/>
            <a:ahLst/>
            <a:cxnLst/>
            <a:rect l="0" t="0" r="0" b="0"/>
            <a:pathLst>
              <a:path w="220400" h="433580">
                <a:moveTo>
                  <a:pt x="-110200" y="-243390"/>
                </a:moveTo>
                <a:cubicBezTo>
                  <a:pt x="-127982" y="-250505"/>
                  <a:pt x="-142120" y="-231420"/>
                  <a:pt x="-142120" y="-216790"/>
                </a:cubicBezTo>
                <a:cubicBezTo>
                  <a:pt x="-142120" y="-202160"/>
                  <a:pt x="-128951" y="-194087"/>
                  <a:pt x="-110200" y="-190190"/>
                </a:cubicBezTo>
                <a:cubicBezTo>
                  <a:pt x="-101338" y="-188348"/>
                  <a:pt x="-92477" y="-186507"/>
                  <a:pt x="-84548" y="-177935"/>
                </a:cubicBezTo>
                <a:cubicBezTo>
                  <a:pt x="-76619" y="-169364"/>
                  <a:pt x="-69622" y="-154063"/>
                  <a:pt x="-63995" y="-138279"/>
                </a:cubicBezTo>
                <a:cubicBezTo>
                  <a:pt x="-58368" y="-122495"/>
                  <a:pt x="-54110" y="-106228"/>
                  <a:pt x="-50271" y="-89462"/>
                </a:cubicBezTo>
                <a:cubicBezTo>
                  <a:pt x="-46431" y="-72696"/>
                  <a:pt x="-43010" y="-55432"/>
                  <a:pt x="-39701" y="-38062"/>
                </a:cubicBezTo>
                <a:cubicBezTo>
                  <a:pt x="-36392" y="-20693"/>
                  <a:pt x="-33197" y="-3218"/>
                  <a:pt x="-29804" y="14316"/>
                </a:cubicBezTo>
                <a:cubicBezTo>
                  <a:pt x="-26412" y="31849"/>
                  <a:pt x="-22823" y="49441"/>
                  <a:pt x="-18597" y="67049"/>
                </a:cubicBezTo>
                <a:cubicBezTo>
                  <a:pt x="-14371" y="84658"/>
                  <a:pt x="-9508" y="102282"/>
                  <a:pt x="-3637" y="119565"/>
                </a:cubicBezTo>
                <a:cubicBezTo>
                  <a:pt x="2233" y="136848"/>
                  <a:pt x="9110" y="153788"/>
                  <a:pt x="19467" y="170308"/>
                </a:cubicBezTo>
                <a:cubicBezTo>
                  <a:pt x="29824" y="186828"/>
                  <a:pt x="43661" y="202928"/>
                  <a:pt x="59363" y="211872"/>
                </a:cubicBezTo>
                <a:cubicBezTo>
                  <a:pt x="75065" y="220815"/>
                  <a:pt x="92632" y="222603"/>
                  <a:pt x="110200" y="224390"/>
                </a:cubicBezTo>
                <a:cubicBezTo>
                  <a:pt x="115644" y="224944"/>
                  <a:pt x="119320" y="220970"/>
                  <a:pt x="119320" y="216790"/>
                </a:cubicBezTo>
                <a:cubicBezTo>
                  <a:pt x="119320" y="212610"/>
                  <a:pt x="115593" y="210118"/>
                  <a:pt x="110200" y="209190"/>
                </a:cubicBezTo>
                <a:cubicBezTo>
                  <a:pt x="95943" y="206738"/>
                  <a:pt x="81686" y="204286"/>
                  <a:pt x="69416" y="196130"/>
                </a:cubicBezTo>
                <a:cubicBezTo>
                  <a:pt x="57145" y="187975"/>
                  <a:pt x="46860" y="174116"/>
                  <a:pt x="39051" y="159203"/>
                </a:cubicBezTo>
                <a:cubicBezTo>
                  <a:pt x="31241" y="144290"/>
                  <a:pt x="25905" y="128322"/>
                  <a:pt x="21549" y="111823"/>
                </a:cubicBezTo>
                <a:cubicBezTo>
                  <a:pt x="17192" y="95324"/>
                  <a:pt x="13813" y="78293"/>
                  <a:pt x="10993" y="61088"/>
                </a:cubicBezTo>
                <a:cubicBezTo>
                  <a:pt x="8173" y="43883"/>
                  <a:pt x="5912" y="26503"/>
                  <a:pt x="3804" y="9032"/>
                </a:cubicBezTo>
                <a:cubicBezTo>
                  <a:pt x="1696" y="-8439"/>
                  <a:pt x="-258" y="-26002"/>
                  <a:pt x="-2279" y="-43783"/>
                </a:cubicBezTo>
                <a:cubicBezTo>
                  <a:pt x="-4300" y="-61564"/>
                  <a:pt x="-6387" y="-79563"/>
                  <a:pt x="-9323" y="-97309"/>
                </a:cubicBezTo>
                <a:cubicBezTo>
                  <a:pt x="-12259" y="-115055"/>
                  <a:pt x="-16043" y="-132547"/>
                  <a:pt x="-20542" y="-151869"/>
                </a:cubicBezTo>
                <a:cubicBezTo>
                  <a:pt x="-25041" y="-171190"/>
                  <a:pt x="-30255" y="-192339"/>
                  <a:pt x="-45317" y="-207898"/>
                </a:cubicBezTo>
                <a:cubicBezTo>
                  <a:pt x="-60379" y="-223456"/>
                  <a:pt x="-85289" y="-233423"/>
                  <a:pt x="-110200" y="-24339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4" name="SubTopic"/>
          <p:cNvSpPr/>
          <p:nvPr/>
        </p:nvSpPr>
        <p:spPr>
          <a:xfrm>
            <a:off x="5832850" y="3651955"/>
            <a:ext cx="3277475" cy="786592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2219200" h="167200" stroke="0">
                <a:moveTo>
                  <a:pt x="0" y="0"/>
                </a:moveTo>
                <a:lnTo>
                  <a:pt x="2219200" y="0"/>
                </a:lnTo>
                <a:lnTo>
                  <a:pt x="22192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2219200" h="167200" fill="none">
                <a:moveTo>
                  <a:pt x="0" y="167200"/>
                </a:moveTo>
                <a:lnTo>
                  <a:pt x="22192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Là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trung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tâm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kinh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tế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-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tài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chính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duy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lang="en-US" sz="2000" b="1" dirty="0" err="1" smtClean="0">
                <a:solidFill>
                  <a:srgbClr val="303030"/>
                </a:solidFill>
                <a:latin typeface="Arial"/>
              </a:rPr>
              <a:t>nhất</a:t>
            </a:r>
            <a:r>
              <a:rPr lang="en-US" sz="2000" b="1" dirty="0" smtClean="0">
                <a:solidFill>
                  <a:srgbClr val="303030"/>
                </a:solidFill>
                <a:latin typeface="Arial"/>
              </a:rPr>
              <a:t> TG</a:t>
            </a:r>
            <a:endParaRPr sz="2000" b="1" dirty="0">
              <a:solidFill>
                <a:srgbClr val="3030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1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 animBg="1"/>
      <p:bldP spid="110" grpId="0" animBg="1"/>
      <p:bldP spid="1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-31750" y="0"/>
            <a:ext cx="909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927" y="10668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0000"/>
                </a:solidFill>
                <a:cs typeface="Arial" pitchFamily="34" charset="0"/>
              </a:rPr>
              <a:t>Hết giờ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00:01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00:02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00:03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00:04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00:05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00:06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00:07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00:08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00:09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00:10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00:11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00:12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00:13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00:14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00:15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00:16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00:17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00:19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00:20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00:21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00:22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00:23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00:24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00:25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00:27</a:t>
            </a: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00:28</a:t>
            </a: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00:29</a:t>
            </a:r>
          </a:p>
        </p:txBody>
      </p:sp>
      <p:sp>
        <p:nvSpPr>
          <p:cNvPr id="39" name="AutoShape 3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00:30</a:t>
            </a:r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00:31</a:t>
            </a:r>
          </a:p>
        </p:txBody>
      </p:sp>
      <p:sp>
        <p:nvSpPr>
          <p:cNvPr id="41" name="AutoShape 3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00:32</a:t>
            </a:r>
          </a:p>
        </p:txBody>
      </p:sp>
      <p:sp>
        <p:nvSpPr>
          <p:cNvPr id="42" name="AutoShape 3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00:33</a:t>
            </a:r>
          </a:p>
        </p:txBody>
      </p:sp>
      <p:sp>
        <p:nvSpPr>
          <p:cNvPr id="43" name="AutoShape 3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00:34</a:t>
            </a:r>
          </a:p>
        </p:txBody>
      </p:sp>
      <p:sp>
        <p:nvSpPr>
          <p:cNvPr id="44" name="AutoShape 3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00:35</a:t>
            </a:r>
          </a:p>
        </p:txBody>
      </p:sp>
      <p:sp>
        <p:nvSpPr>
          <p:cNvPr id="45" name="AutoShape 4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00:36</a:t>
            </a:r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00:37</a:t>
            </a:r>
          </a:p>
        </p:txBody>
      </p:sp>
      <p:sp>
        <p:nvSpPr>
          <p:cNvPr id="47" name="AutoShape 4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00:38</a:t>
            </a:r>
          </a:p>
        </p:txBody>
      </p:sp>
      <p:sp>
        <p:nvSpPr>
          <p:cNvPr id="48" name="AutoShape 4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00:39</a:t>
            </a:r>
          </a:p>
        </p:txBody>
      </p:sp>
      <p:sp>
        <p:nvSpPr>
          <p:cNvPr id="49" name="AutoShape 4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00:40</a:t>
            </a:r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00:41</a:t>
            </a:r>
          </a:p>
        </p:txBody>
      </p:sp>
      <p:sp>
        <p:nvSpPr>
          <p:cNvPr id="51" name="AutoShape 4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00:42</a:t>
            </a:r>
          </a:p>
        </p:txBody>
      </p:sp>
      <p:sp>
        <p:nvSpPr>
          <p:cNvPr id="52" name="AutoShape 4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00:43</a:t>
            </a:r>
          </a:p>
        </p:txBody>
      </p:sp>
      <p:sp>
        <p:nvSpPr>
          <p:cNvPr id="53" name="AutoShape 4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00:44</a:t>
            </a:r>
          </a:p>
        </p:txBody>
      </p:sp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00:45</a:t>
            </a:r>
          </a:p>
        </p:txBody>
      </p:sp>
      <p:sp>
        <p:nvSpPr>
          <p:cNvPr id="55" name="AutoShape 5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00:46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00:47</a:t>
            </a:r>
          </a:p>
        </p:txBody>
      </p:sp>
      <p:sp>
        <p:nvSpPr>
          <p:cNvPr id="57" name="AutoShape 5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00:48</a:t>
            </a:r>
          </a:p>
        </p:txBody>
      </p:sp>
      <p:sp>
        <p:nvSpPr>
          <p:cNvPr id="58" name="AutoShape 5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00:49</a:t>
            </a:r>
          </a:p>
        </p:txBody>
      </p:sp>
      <p:sp>
        <p:nvSpPr>
          <p:cNvPr id="59" name="AutoShape 5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00:50</a:t>
            </a:r>
          </a:p>
        </p:txBody>
      </p:sp>
      <p:sp>
        <p:nvSpPr>
          <p:cNvPr id="60" name="AutoShape 5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00:51</a:t>
            </a:r>
          </a:p>
        </p:txBody>
      </p:sp>
      <p:sp>
        <p:nvSpPr>
          <p:cNvPr id="61" name="AutoShape 5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00:52</a:t>
            </a:r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00:53</a:t>
            </a:r>
          </a:p>
        </p:txBody>
      </p:sp>
      <p:sp>
        <p:nvSpPr>
          <p:cNvPr id="63" name="AutoShape 5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00:54</a:t>
            </a:r>
          </a:p>
        </p:txBody>
      </p:sp>
      <p:sp>
        <p:nvSpPr>
          <p:cNvPr id="64" name="AutoShape 5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00:55</a:t>
            </a:r>
          </a:p>
        </p:txBody>
      </p:sp>
      <p:sp>
        <p:nvSpPr>
          <p:cNvPr id="65" name="AutoShape 6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00:56</a:t>
            </a:r>
          </a:p>
        </p:txBody>
      </p:sp>
      <p:sp>
        <p:nvSpPr>
          <p:cNvPr id="66" name="AutoShape 6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00:57</a:t>
            </a:r>
          </a:p>
        </p:txBody>
      </p:sp>
      <p:sp>
        <p:nvSpPr>
          <p:cNvPr id="67" name="AutoShape 6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00:58</a:t>
            </a:r>
          </a:p>
        </p:txBody>
      </p:sp>
      <p:sp>
        <p:nvSpPr>
          <p:cNvPr id="68" name="AutoShape 6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00:59</a:t>
            </a:r>
          </a:p>
        </p:txBody>
      </p:sp>
      <p:sp>
        <p:nvSpPr>
          <p:cNvPr id="69" name="AutoShape 6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01:00</a:t>
            </a:r>
          </a:p>
        </p:txBody>
      </p:sp>
      <p:sp>
        <p:nvSpPr>
          <p:cNvPr id="70" name="AutoShape 6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01:01</a:t>
            </a:r>
          </a:p>
        </p:txBody>
      </p:sp>
      <p:sp>
        <p:nvSpPr>
          <p:cNvPr id="71" name="AutoShape 6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01:02</a:t>
            </a:r>
          </a:p>
        </p:txBody>
      </p:sp>
      <p:sp>
        <p:nvSpPr>
          <p:cNvPr id="72" name="AutoShape 6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01:03</a:t>
            </a:r>
          </a:p>
        </p:txBody>
      </p:sp>
      <p:sp>
        <p:nvSpPr>
          <p:cNvPr id="73" name="AutoShape 6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01:04</a:t>
            </a:r>
          </a:p>
        </p:txBody>
      </p:sp>
      <p:sp>
        <p:nvSpPr>
          <p:cNvPr id="74" name="AutoShape 6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01:05</a:t>
            </a:r>
          </a:p>
        </p:txBody>
      </p:sp>
      <p:sp>
        <p:nvSpPr>
          <p:cNvPr id="75" name="AutoShape 7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01:06</a:t>
            </a:r>
          </a:p>
        </p:txBody>
      </p:sp>
      <p:sp>
        <p:nvSpPr>
          <p:cNvPr id="76" name="AutoShape 7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01:07</a:t>
            </a:r>
          </a:p>
        </p:txBody>
      </p:sp>
      <p:sp>
        <p:nvSpPr>
          <p:cNvPr id="77" name="AutoShape 7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01:08</a:t>
            </a:r>
          </a:p>
        </p:txBody>
      </p:sp>
      <p:sp>
        <p:nvSpPr>
          <p:cNvPr id="78" name="AutoShape 7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01:09</a:t>
            </a:r>
          </a:p>
        </p:txBody>
      </p:sp>
      <p:sp>
        <p:nvSpPr>
          <p:cNvPr id="79" name="AutoShape 7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01:10</a:t>
            </a:r>
          </a:p>
        </p:txBody>
      </p:sp>
      <p:sp>
        <p:nvSpPr>
          <p:cNvPr id="80" name="AutoShape 7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01:11</a:t>
            </a:r>
          </a:p>
        </p:txBody>
      </p:sp>
      <p:sp>
        <p:nvSpPr>
          <p:cNvPr id="81" name="AutoShape 7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01:12</a:t>
            </a:r>
          </a:p>
        </p:txBody>
      </p:sp>
      <p:sp>
        <p:nvSpPr>
          <p:cNvPr id="82" name="AutoShape 7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01:13</a:t>
            </a:r>
          </a:p>
        </p:txBody>
      </p:sp>
      <p:sp>
        <p:nvSpPr>
          <p:cNvPr id="83" name="AutoShape 7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01:14</a:t>
            </a:r>
          </a:p>
        </p:txBody>
      </p:sp>
      <p:sp>
        <p:nvSpPr>
          <p:cNvPr id="84" name="AutoShape 7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01:15</a:t>
            </a:r>
          </a:p>
        </p:txBody>
      </p:sp>
      <p:sp>
        <p:nvSpPr>
          <p:cNvPr id="85" name="AutoShape 8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01:16</a:t>
            </a:r>
          </a:p>
        </p:txBody>
      </p:sp>
      <p:sp>
        <p:nvSpPr>
          <p:cNvPr id="86" name="AutoShape 8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01:17</a:t>
            </a:r>
          </a:p>
        </p:txBody>
      </p:sp>
      <p:sp>
        <p:nvSpPr>
          <p:cNvPr id="87" name="AutoShape 8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01:18</a:t>
            </a:r>
          </a:p>
        </p:txBody>
      </p:sp>
      <p:sp>
        <p:nvSpPr>
          <p:cNvPr id="88" name="AutoShape 8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01:19</a:t>
            </a:r>
          </a:p>
        </p:txBody>
      </p:sp>
      <p:sp>
        <p:nvSpPr>
          <p:cNvPr id="89" name="AutoShape 8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01:20</a:t>
            </a:r>
          </a:p>
        </p:txBody>
      </p:sp>
      <p:sp>
        <p:nvSpPr>
          <p:cNvPr id="90" name="AutoShape 8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01:21</a:t>
            </a:r>
          </a:p>
        </p:txBody>
      </p:sp>
      <p:sp>
        <p:nvSpPr>
          <p:cNvPr id="91" name="AutoShape 8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01:22</a:t>
            </a:r>
          </a:p>
        </p:txBody>
      </p:sp>
      <p:sp>
        <p:nvSpPr>
          <p:cNvPr id="92" name="AutoShape 8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01:23</a:t>
            </a:r>
          </a:p>
        </p:txBody>
      </p:sp>
      <p:sp>
        <p:nvSpPr>
          <p:cNvPr id="93" name="AutoShape 8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01:24</a:t>
            </a:r>
          </a:p>
        </p:txBody>
      </p:sp>
      <p:sp>
        <p:nvSpPr>
          <p:cNvPr id="94" name="AutoShape 8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01:25</a:t>
            </a:r>
          </a:p>
        </p:txBody>
      </p:sp>
      <p:sp>
        <p:nvSpPr>
          <p:cNvPr id="95" name="AutoShape 9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01:26</a:t>
            </a:r>
          </a:p>
        </p:txBody>
      </p:sp>
      <p:sp>
        <p:nvSpPr>
          <p:cNvPr id="96" name="AutoShape 9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01:27</a:t>
            </a:r>
          </a:p>
        </p:txBody>
      </p:sp>
      <p:sp>
        <p:nvSpPr>
          <p:cNvPr id="97" name="AutoShape 9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01:28</a:t>
            </a:r>
          </a:p>
        </p:txBody>
      </p:sp>
      <p:sp>
        <p:nvSpPr>
          <p:cNvPr id="98" name="AutoShape 9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01:29</a:t>
            </a:r>
          </a:p>
        </p:txBody>
      </p:sp>
      <p:sp>
        <p:nvSpPr>
          <p:cNvPr id="99" name="AutoShape 9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01:30</a:t>
            </a:r>
          </a:p>
        </p:txBody>
      </p:sp>
      <p:sp>
        <p:nvSpPr>
          <p:cNvPr id="100" name="AutoShape 9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01:31</a:t>
            </a:r>
          </a:p>
        </p:txBody>
      </p:sp>
      <p:sp>
        <p:nvSpPr>
          <p:cNvPr id="101" name="AutoShape 9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01:32</a:t>
            </a:r>
          </a:p>
        </p:txBody>
      </p:sp>
      <p:sp>
        <p:nvSpPr>
          <p:cNvPr id="102" name="AutoShape 9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01:33</a:t>
            </a:r>
          </a:p>
        </p:txBody>
      </p:sp>
      <p:sp>
        <p:nvSpPr>
          <p:cNvPr id="103" name="AutoShape 9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01:34</a:t>
            </a:r>
          </a:p>
        </p:txBody>
      </p:sp>
      <p:sp>
        <p:nvSpPr>
          <p:cNvPr id="104" name="AutoShape 9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01:35</a:t>
            </a:r>
          </a:p>
        </p:txBody>
      </p:sp>
      <p:sp>
        <p:nvSpPr>
          <p:cNvPr id="105" name="AutoShape 10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01:36</a:t>
            </a:r>
          </a:p>
        </p:txBody>
      </p:sp>
      <p:sp>
        <p:nvSpPr>
          <p:cNvPr id="106" name="AutoShape 10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01:37</a:t>
            </a:r>
          </a:p>
        </p:txBody>
      </p:sp>
      <p:sp>
        <p:nvSpPr>
          <p:cNvPr id="107" name="AutoShape 10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01:38</a:t>
            </a:r>
          </a:p>
        </p:txBody>
      </p:sp>
      <p:sp>
        <p:nvSpPr>
          <p:cNvPr id="108" name="AutoShape 10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01:39</a:t>
            </a:r>
          </a:p>
        </p:txBody>
      </p:sp>
      <p:sp>
        <p:nvSpPr>
          <p:cNvPr id="109" name="AutoShape 10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01:40</a:t>
            </a:r>
          </a:p>
        </p:txBody>
      </p:sp>
      <p:sp>
        <p:nvSpPr>
          <p:cNvPr id="110" name="AutoShape 10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01:41</a:t>
            </a:r>
          </a:p>
        </p:txBody>
      </p:sp>
      <p:sp>
        <p:nvSpPr>
          <p:cNvPr id="111" name="AutoShape 10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01:42</a:t>
            </a:r>
          </a:p>
        </p:txBody>
      </p:sp>
      <p:sp>
        <p:nvSpPr>
          <p:cNvPr id="112" name="AutoShape 10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01:43</a:t>
            </a:r>
          </a:p>
        </p:txBody>
      </p:sp>
      <p:sp>
        <p:nvSpPr>
          <p:cNvPr id="113" name="AutoShape 10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01:44</a:t>
            </a:r>
          </a:p>
        </p:txBody>
      </p:sp>
      <p:sp>
        <p:nvSpPr>
          <p:cNvPr id="114" name="AutoShape 10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01:45</a:t>
            </a:r>
          </a:p>
        </p:txBody>
      </p:sp>
      <p:sp>
        <p:nvSpPr>
          <p:cNvPr id="115" name="AutoShape 11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01:46</a:t>
            </a:r>
          </a:p>
        </p:txBody>
      </p:sp>
      <p:sp>
        <p:nvSpPr>
          <p:cNvPr id="116" name="AutoShape 11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01:47</a:t>
            </a:r>
          </a:p>
        </p:txBody>
      </p:sp>
      <p:sp>
        <p:nvSpPr>
          <p:cNvPr id="117" name="AutoShape 11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01:48</a:t>
            </a:r>
          </a:p>
        </p:txBody>
      </p:sp>
      <p:sp>
        <p:nvSpPr>
          <p:cNvPr id="118" name="AutoShape 11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01:49</a:t>
            </a:r>
          </a:p>
        </p:txBody>
      </p:sp>
      <p:sp>
        <p:nvSpPr>
          <p:cNvPr id="119" name="AutoShape 11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01:50</a:t>
            </a:r>
          </a:p>
        </p:txBody>
      </p:sp>
      <p:sp>
        <p:nvSpPr>
          <p:cNvPr id="120" name="AutoShape 115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01:51</a:t>
            </a:r>
          </a:p>
        </p:txBody>
      </p:sp>
      <p:sp>
        <p:nvSpPr>
          <p:cNvPr id="121" name="AutoShape 116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01:52</a:t>
            </a:r>
          </a:p>
        </p:txBody>
      </p:sp>
      <p:sp>
        <p:nvSpPr>
          <p:cNvPr id="122" name="AutoShape 117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01:53</a:t>
            </a:r>
          </a:p>
        </p:txBody>
      </p:sp>
      <p:sp>
        <p:nvSpPr>
          <p:cNvPr id="123" name="AutoShape 118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01:54</a:t>
            </a:r>
          </a:p>
        </p:txBody>
      </p:sp>
      <p:sp>
        <p:nvSpPr>
          <p:cNvPr id="124" name="AutoShape 119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01:55</a:t>
            </a:r>
          </a:p>
        </p:txBody>
      </p:sp>
      <p:sp>
        <p:nvSpPr>
          <p:cNvPr id="125" name="AutoShape 120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01:56</a:t>
            </a:r>
          </a:p>
        </p:txBody>
      </p:sp>
      <p:sp>
        <p:nvSpPr>
          <p:cNvPr id="126" name="AutoShape 121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01:57</a:t>
            </a:r>
          </a:p>
        </p:txBody>
      </p:sp>
      <p:sp>
        <p:nvSpPr>
          <p:cNvPr id="127" name="AutoShape 122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01:58</a:t>
            </a:r>
          </a:p>
        </p:txBody>
      </p:sp>
      <p:sp>
        <p:nvSpPr>
          <p:cNvPr id="128" name="AutoShape 123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>
                <a:solidFill>
                  <a:srgbClr val="FF0000"/>
                </a:solidFill>
                <a:cs typeface="Arial" pitchFamily="34" charset="0"/>
              </a:rPr>
              <a:t>01:59</a:t>
            </a:r>
          </a:p>
        </p:txBody>
      </p:sp>
      <p:sp>
        <p:nvSpPr>
          <p:cNvPr id="129" name="AutoShape 124"/>
          <p:cNvSpPr>
            <a:spLocks noChangeArrowheads="1"/>
          </p:cNvSpPr>
          <p:nvPr/>
        </p:nvSpPr>
        <p:spPr bwMode="auto">
          <a:xfrm>
            <a:off x="6324600" y="5219700"/>
            <a:ext cx="2743200" cy="11430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6000" dirty="0">
                <a:solidFill>
                  <a:srgbClr val="FF0000"/>
                </a:solidFill>
                <a:cs typeface="Arial" pitchFamily="34" charset="0"/>
              </a:rPr>
              <a:t>02:00</a:t>
            </a:r>
          </a:p>
        </p:txBody>
      </p:sp>
    </p:spTree>
    <p:extLst>
      <p:ext uri="{BB962C8B-B14F-4D97-AF65-F5344CB8AC3E}">
        <p14:creationId xmlns:p14="http://schemas.microsoft.com/office/powerpoint/2010/main" val="28176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2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2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3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3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3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3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4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4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4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5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5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5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6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6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6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7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7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7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8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48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8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9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9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9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49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50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50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50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51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51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51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52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52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52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52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53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53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53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54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54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54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55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55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55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56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56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56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57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57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57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58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58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58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58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59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59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59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60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60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60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61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61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61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61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62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62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62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63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63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63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64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64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64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64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65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65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65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66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66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67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670" presetID="1" presetClass="exit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67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67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67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68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68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68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69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69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69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700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703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706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709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712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715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718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721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724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727" presetID="1" presetClass="exit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Ban dothegi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80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6324600" y="2044700"/>
            <a:ext cx="1346200" cy="850900"/>
            <a:chOff x="1600" y="2746"/>
            <a:chExt cx="2382" cy="1545"/>
          </a:xfrm>
        </p:grpSpPr>
        <p:sp>
          <p:nvSpPr>
            <p:cNvPr id="98308" name="Freeform 4"/>
            <p:cNvSpPr>
              <a:spLocks/>
            </p:cNvSpPr>
            <p:nvPr/>
          </p:nvSpPr>
          <p:spPr bwMode="auto">
            <a:xfrm>
              <a:off x="1670" y="2746"/>
              <a:ext cx="2312" cy="518"/>
            </a:xfrm>
            <a:custGeom>
              <a:avLst/>
              <a:gdLst>
                <a:gd name="T0" fmla="*/ 0 w 2312"/>
                <a:gd name="T1" fmla="*/ 41 h 518"/>
                <a:gd name="T2" fmla="*/ 75 w 2312"/>
                <a:gd name="T3" fmla="*/ 74 h 518"/>
                <a:gd name="T4" fmla="*/ 592 w 2312"/>
                <a:gd name="T5" fmla="*/ 66 h 518"/>
                <a:gd name="T6" fmla="*/ 1202 w 2312"/>
                <a:gd name="T7" fmla="*/ 74 h 518"/>
                <a:gd name="T8" fmla="*/ 1252 w 2312"/>
                <a:gd name="T9" fmla="*/ 82 h 518"/>
                <a:gd name="T10" fmla="*/ 1285 w 2312"/>
                <a:gd name="T11" fmla="*/ 91 h 518"/>
                <a:gd name="T12" fmla="*/ 1268 w 2312"/>
                <a:gd name="T13" fmla="*/ 149 h 518"/>
                <a:gd name="T14" fmla="*/ 1277 w 2312"/>
                <a:gd name="T15" fmla="*/ 182 h 518"/>
                <a:gd name="T16" fmla="*/ 1394 w 2312"/>
                <a:gd name="T17" fmla="*/ 149 h 518"/>
                <a:gd name="T18" fmla="*/ 1402 w 2312"/>
                <a:gd name="T19" fmla="*/ 174 h 518"/>
                <a:gd name="T20" fmla="*/ 1527 w 2312"/>
                <a:gd name="T21" fmla="*/ 191 h 518"/>
                <a:gd name="T22" fmla="*/ 1552 w 2312"/>
                <a:gd name="T23" fmla="*/ 207 h 518"/>
                <a:gd name="T24" fmla="*/ 1477 w 2312"/>
                <a:gd name="T25" fmla="*/ 249 h 518"/>
                <a:gd name="T26" fmla="*/ 1477 w 2312"/>
                <a:gd name="T27" fmla="*/ 308 h 518"/>
                <a:gd name="T28" fmla="*/ 1502 w 2312"/>
                <a:gd name="T29" fmla="*/ 399 h 518"/>
                <a:gd name="T30" fmla="*/ 1527 w 2312"/>
                <a:gd name="T31" fmla="*/ 475 h 518"/>
                <a:gd name="T32" fmla="*/ 1552 w 2312"/>
                <a:gd name="T33" fmla="*/ 483 h 518"/>
                <a:gd name="T34" fmla="*/ 1586 w 2312"/>
                <a:gd name="T35" fmla="*/ 475 h 518"/>
                <a:gd name="T36" fmla="*/ 1552 w 2312"/>
                <a:gd name="T37" fmla="*/ 324 h 518"/>
                <a:gd name="T38" fmla="*/ 1594 w 2312"/>
                <a:gd name="T39" fmla="*/ 274 h 518"/>
                <a:gd name="T40" fmla="*/ 1669 w 2312"/>
                <a:gd name="T41" fmla="*/ 333 h 518"/>
                <a:gd name="T42" fmla="*/ 1719 w 2312"/>
                <a:gd name="T43" fmla="*/ 349 h 518"/>
                <a:gd name="T44" fmla="*/ 1753 w 2312"/>
                <a:gd name="T45" fmla="*/ 458 h 518"/>
                <a:gd name="T46" fmla="*/ 1819 w 2312"/>
                <a:gd name="T47" fmla="*/ 441 h 518"/>
                <a:gd name="T48" fmla="*/ 1853 w 2312"/>
                <a:gd name="T49" fmla="*/ 450 h 518"/>
                <a:gd name="T50" fmla="*/ 1869 w 2312"/>
                <a:gd name="T51" fmla="*/ 475 h 518"/>
                <a:gd name="T52" fmla="*/ 1878 w 2312"/>
                <a:gd name="T53" fmla="*/ 391 h 518"/>
                <a:gd name="T54" fmla="*/ 1895 w 2312"/>
                <a:gd name="T55" fmla="*/ 366 h 518"/>
                <a:gd name="T56" fmla="*/ 1869 w 2312"/>
                <a:gd name="T57" fmla="*/ 349 h 518"/>
                <a:gd name="T58" fmla="*/ 1836 w 2312"/>
                <a:gd name="T59" fmla="*/ 341 h 518"/>
                <a:gd name="T60" fmla="*/ 1953 w 2312"/>
                <a:gd name="T61" fmla="*/ 316 h 518"/>
                <a:gd name="T62" fmla="*/ 1961 w 2312"/>
                <a:gd name="T63" fmla="*/ 291 h 518"/>
                <a:gd name="T64" fmla="*/ 2003 w 2312"/>
                <a:gd name="T65" fmla="*/ 258 h 518"/>
                <a:gd name="T66" fmla="*/ 2103 w 2312"/>
                <a:gd name="T67" fmla="*/ 216 h 518"/>
                <a:gd name="T68" fmla="*/ 2128 w 2312"/>
                <a:gd name="T69" fmla="*/ 116 h 518"/>
                <a:gd name="T70" fmla="*/ 2153 w 2312"/>
                <a:gd name="T71" fmla="*/ 99 h 518"/>
                <a:gd name="T72" fmla="*/ 2178 w 2312"/>
                <a:gd name="T73" fmla="*/ 107 h 518"/>
                <a:gd name="T74" fmla="*/ 2212 w 2312"/>
                <a:gd name="T75" fmla="*/ 182 h 518"/>
                <a:gd name="T76" fmla="*/ 2237 w 2312"/>
                <a:gd name="T77" fmla="*/ 191 h 518"/>
                <a:gd name="T78" fmla="*/ 2237 w 2312"/>
                <a:gd name="T79" fmla="*/ 299 h 518"/>
                <a:gd name="T80" fmla="*/ 2212 w 2312"/>
                <a:gd name="T81" fmla="*/ 283 h 518"/>
                <a:gd name="T82" fmla="*/ 2228 w 2312"/>
                <a:gd name="T83" fmla="*/ 308 h 518"/>
                <a:gd name="T84" fmla="*/ 2187 w 2312"/>
                <a:gd name="T85" fmla="*/ 349 h 518"/>
                <a:gd name="T86" fmla="*/ 2228 w 2312"/>
                <a:gd name="T87" fmla="*/ 425 h 518"/>
                <a:gd name="T88" fmla="*/ 2312 w 2312"/>
                <a:gd name="T89" fmla="*/ 40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2" h="518">
                  <a:moveTo>
                    <a:pt x="0" y="41"/>
                  </a:moveTo>
                  <a:cubicBezTo>
                    <a:pt x="14" y="84"/>
                    <a:pt x="2" y="74"/>
                    <a:pt x="75" y="74"/>
                  </a:cubicBezTo>
                  <a:cubicBezTo>
                    <a:pt x="247" y="74"/>
                    <a:pt x="420" y="69"/>
                    <a:pt x="592" y="66"/>
                  </a:cubicBezTo>
                  <a:cubicBezTo>
                    <a:pt x="776" y="0"/>
                    <a:pt x="1004" y="60"/>
                    <a:pt x="1202" y="74"/>
                  </a:cubicBezTo>
                  <a:cubicBezTo>
                    <a:pt x="1219" y="77"/>
                    <a:pt x="1235" y="79"/>
                    <a:pt x="1252" y="82"/>
                  </a:cubicBezTo>
                  <a:cubicBezTo>
                    <a:pt x="1263" y="84"/>
                    <a:pt x="1279" y="81"/>
                    <a:pt x="1285" y="91"/>
                  </a:cubicBezTo>
                  <a:cubicBezTo>
                    <a:pt x="1288" y="96"/>
                    <a:pt x="1271" y="142"/>
                    <a:pt x="1268" y="149"/>
                  </a:cubicBezTo>
                  <a:cubicBezTo>
                    <a:pt x="1271" y="160"/>
                    <a:pt x="1266" y="178"/>
                    <a:pt x="1277" y="182"/>
                  </a:cubicBezTo>
                  <a:cubicBezTo>
                    <a:pt x="1324" y="198"/>
                    <a:pt x="1355" y="161"/>
                    <a:pt x="1394" y="149"/>
                  </a:cubicBezTo>
                  <a:cubicBezTo>
                    <a:pt x="1397" y="157"/>
                    <a:pt x="1394" y="170"/>
                    <a:pt x="1402" y="174"/>
                  </a:cubicBezTo>
                  <a:cubicBezTo>
                    <a:pt x="1439" y="195"/>
                    <a:pt x="1485" y="186"/>
                    <a:pt x="1527" y="191"/>
                  </a:cubicBezTo>
                  <a:cubicBezTo>
                    <a:pt x="1535" y="196"/>
                    <a:pt x="1552" y="197"/>
                    <a:pt x="1552" y="207"/>
                  </a:cubicBezTo>
                  <a:cubicBezTo>
                    <a:pt x="1552" y="211"/>
                    <a:pt x="1484" y="245"/>
                    <a:pt x="1477" y="249"/>
                  </a:cubicBezTo>
                  <a:cubicBezTo>
                    <a:pt x="1455" y="281"/>
                    <a:pt x="1432" y="292"/>
                    <a:pt x="1477" y="308"/>
                  </a:cubicBezTo>
                  <a:cubicBezTo>
                    <a:pt x="1487" y="338"/>
                    <a:pt x="1495" y="369"/>
                    <a:pt x="1502" y="399"/>
                  </a:cubicBezTo>
                  <a:cubicBezTo>
                    <a:pt x="1507" y="422"/>
                    <a:pt x="1505" y="457"/>
                    <a:pt x="1527" y="475"/>
                  </a:cubicBezTo>
                  <a:cubicBezTo>
                    <a:pt x="1534" y="480"/>
                    <a:pt x="1544" y="480"/>
                    <a:pt x="1552" y="483"/>
                  </a:cubicBezTo>
                  <a:cubicBezTo>
                    <a:pt x="1570" y="495"/>
                    <a:pt x="1586" y="518"/>
                    <a:pt x="1586" y="475"/>
                  </a:cubicBezTo>
                  <a:cubicBezTo>
                    <a:pt x="1586" y="379"/>
                    <a:pt x="1575" y="389"/>
                    <a:pt x="1552" y="324"/>
                  </a:cubicBezTo>
                  <a:cubicBezTo>
                    <a:pt x="1566" y="286"/>
                    <a:pt x="1547" y="259"/>
                    <a:pt x="1594" y="274"/>
                  </a:cubicBezTo>
                  <a:cubicBezTo>
                    <a:pt x="1639" y="342"/>
                    <a:pt x="1605" y="316"/>
                    <a:pt x="1669" y="333"/>
                  </a:cubicBezTo>
                  <a:cubicBezTo>
                    <a:pt x="1686" y="338"/>
                    <a:pt x="1719" y="349"/>
                    <a:pt x="1719" y="349"/>
                  </a:cubicBezTo>
                  <a:cubicBezTo>
                    <a:pt x="1797" y="402"/>
                    <a:pt x="1658" y="298"/>
                    <a:pt x="1753" y="458"/>
                  </a:cubicBezTo>
                  <a:cubicBezTo>
                    <a:pt x="1757" y="465"/>
                    <a:pt x="1810" y="444"/>
                    <a:pt x="1819" y="441"/>
                  </a:cubicBezTo>
                  <a:cubicBezTo>
                    <a:pt x="1830" y="444"/>
                    <a:pt x="1843" y="443"/>
                    <a:pt x="1853" y="450"/>
                  </a:cubicBezTo>
                  <a:cubicBezTo>
                    <a:pt x="1861" y="456"/>
                    <a:pt x="1865" y="484"/>
                    <a:pt x="1869" y="475"/>
                  </a:cubicBezTo>
                  <a:cubicBezTo>
                    <a:pt x="1880" y="449"/>
                    <a:pt x="1871" y="418"/>
                    <a:pt x="1878" y="391"/>
                  </a:cubicBezTo>
                  <a:cubicBezTo>
                    <a:pt x="1880" y="381"/>
                    <a:pt x="1889" y="374"/>
                    <a:pt x="1895" y="366"/>
                  </a:cubicBezTo>
                  <a:cubicBezTo>
                    <a:pt x="1886" y="360"/>
                    <a:pt x="1879" y="349"/>
                    <a:pt x="1869" y="349"/>
                  </a:cubicBezTo>
                  <a:cubicBezTo>
                    <a:pt x="1830" y="349"/>
                    <a:pt x="1853" y="395"/>
                    <a:pt x="1836" y="341"/>
                  </a:cubicBezTo>
                  <a:cubicBezTo>
                    <a:pt x="1910" y="291"/>
                    <a:pt x="1780" y="373"/>
                    <a:pt x="1953" y="316"/>
                  </a:cubicBezTo>
                  <a:cubicBezTo>
                    <a:pt x="1961" y="313"/>
                    <a:pt x="1957" y="299"/>
                    <a:pt x="1961" y="291"/>
                  </a:cubicBezTo>
                  <a:cubicBezTo>
                    <a:pt x="1976" y="261"/>
                    <a:pt x="1974" y="267"/>
                    <a:pt x="2003" y="258"/>
                  </a:cubicBezTo>
                  <a:cubicBezTo>
                    <a:pt x="2038" y="223"/>
                    <a:pt x="2053" y="224"/>
                    <a:pt x="2103" y="216"/>
                  </a:cubicBezTo>
                  <a:cubicBezTo>
                    <a:pt x="2111" y="193"/>
                    <a:pt x="2121" y="130"/>
                    <a:pt x="2128" y="116"/>
                  </a:cubicBezTo>
                  <a:cubicBezTo>
                    <a:pt x="2132" y="107"/>
                    <a:pt x="2145" y="105"/>
                    <a:pt x="2153" y="99"/>
                  </a:cubicBezTo>
                  <a:cubicBezTo>
                    <a:pt x="2161" y="102"/>
                    <a:pt x="2172" y="101"/>
                    <a:pt x="2178" y="107"/>
                  </a:cubicBezTo>
                  <a:cubicBezTo>
                    <a:pt x="2198" y="126"/>
                    <a:pt x="2187" y="162"/>
                    <a:pt x="2212" y="182"/>
                  </a:cubicBezTo>
                  <a:cubicBezTo>
                    <a:pt x="2219" y="188"/>
                    <a:pt x="2229" y="188"/>
                    <a:pt x="2237" y="191"/>
                  </a:cubicBezTo>
                  <a:cubicBezTo>
                    <a:pt x="2265" y="235"/>
                    <a:pt x="2265" y="256"/>
                    <a:pt x="2237" y="299"/>
                  </a:cubicBezTo>
                  <a:cubicBezTo>
                    <a:pt x="2229" y="294"/>
                    <a:pt x="2219" y="276"/>
                    <a:pt x="2212" y="283"/>
                  </a:cubicBezTo>
                  <a:cubicBezTo>
                    <a:pt x="2205" y="290"/>
                    <a:pt x="2228" y="298"/>
                    <a:pt x="2228" y="308"/>
                  </a:cubicBezTo>
                  <a:cubicBezTo>
                    <a:pt x="2228" y="328"/>
                    <a:pt x="2199" y="341"/>
                    <a:pt x="2187" y="349"/>
                  </a:cubicBezTo>
                  <a:cubicBezTo>
                    <a:pt x="2220" y="372"/>
                    <a:pt x="2219" y="386"/>
                    <a:pt x="2228" y="425"/>
                  </a:cubicBezTo>
                  <a:cubicBezTo>
                    <a:pt x="2269" y="397"/>
                    <a:pt x="2243" y="408"/>
                    <a:pt x="2312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auto">
            <a:xfrm>
              <a:off x="1600" y="2830"/>
              <a:ext cx="2374" cy="1461"/>
            </a:xfrm>
            <a:custGeom>
              <a:avLst/>
              <a:gdLst>
                <a:gd name="T0" fmla="*/ 70 w 2374"/>
                <a:gd name="T1" fmla="*/ 0 h 1461"/>
                <a:gd name="T2" fmla="*/ 111 w 2374"/>
                <a:gd name="T3" fmla="*/ 67 h 1461"/>
                <a:gd name="T4" fmla="*/ 78 w 2374"/>
                <a:gd name="T5" fmla="*/ 58 h 1461"/>
                <a:gd name="T6" fmla="*/ 28 w 2374"/>
                <a:gd name="T7" fmla="*/ 67 h 1461"/>
                <a:gd name="T8" fmla="*/ 3 w 2374"/>
                <a:gd name="T9" fmla="*/ 75 h 1461"/>
                <a:gd name="T10" fmla="*/ 19 w 2374"/>
                <a:gd name="T11" fmla="*/ 100 h 1461"/>
                <a:gd name="T12" fmla="*/ 28 w 2374"/>
                <a:gd name="T13" fmla="*/ 125 h 1461"/>
                <a:gd name="T14" fmla="*/ 53 w 2374"/>
                <a:gd name="T15" fmla="*/ 142 h 1461"/>
                <a:gd name="T16" fmla="*/ 86 w 2374"/>
                <a:gd name="T17" fmla="*/ 284 h 1461"/>
                <a:gd name="T18" fmla="*/ 103 w 2374"/>
                <a:gd name="T19" fmla="*/ 334 h 1461"/>
                <a:gd name="T20" fmla="*/ 170 w 2374"/>
                <a:gd name="T21" fmla="*/ 609 h 1461"/>
                <a:gd name="T22" fmla="*/ 262 w 2374"/>
                <a:gd name="T23" fmla="*/ 693 h 1461"/>
                <a:gd name="T24" fmla="*/ 295 w 2374"/>
                <a:gd name="T25" fmla="*/ 768 h 1461"/>
                <a:gd name="T26" fmla="*/ 328 w 2374"/>
                <a:gd name="T27" fmla="*/ 876 h 1461"/>
                <a:gd name="T28" fmla="*/ 337 w 2374"/>
                <a:gd name="T29" fmla="*/ 910 h 1461"/>
                <a:gd name="T30" fmla="*/ 412 w 2374"/>
                <a:gd name="T31" fmla="*/ 935 h 1461"/>
                <a:gd name="T32" fmla="*/ 470 w 2374"/>
                <a:gd name="T33" fmla="*/ 968 h 1461"/>
                <a:gd name="T34" fmla="*/ 570 w 2374"/>
                <a:gd name="T35" fmla="*/ 993 h 1461"/>
                <a:gd name="T36" fmla="*/ 754 w 2374"/>
                <a:gd name="T37" fmla="*/ 1068 h 1461"/>
                <a:gd name="T38" fmla="*/ 813 w 2374"/>
                <a:gd name="T39" fmla="*/ 1085 h 1461"/>
                <a:gd name="T40" fmla="*/ 888 w 2374"/>
                <a:gd name="T41" fmla="*/ 1127 h 1461"/>
                <a:gd name="T42" fmla="*/ 963 w 2374"/>
                <a:gd name="T43" fmla="*/ 1119 h 1461"/>
                <a:gd name="T44" fmla="*/ 1038 w 2374"/>
                <a:gd name="T45" fmla="*/ 1085 h 1461"/>
                <a:gd name="T46" fmla="*/ 1080 w 2374"/>
                <a:gd name="T47" fmla="*/ 1093 h 1461"/>
                <a:gd name="T48" fmla="*/ 1096 w 2374"/>
                <a:gd name="T49" fmla="*/ 1160 h 1461"/>
                <a:gd name="T50" fmla="*/ 1146 w 2374"/>
                <a:gd name="T51" fmla="*/ 1194 h 1461"/>
                <a:gd name="T52" fmla="*/ 1247 w 2374"/>
                <a:gd name="T53" fmla="*/ 1244 h 1461"/>
                <a:gd name="T54" fmla="*/ 1355 w 2374"/>
                <a:gd name="T55" fmla="*/ 1277 h 1461"/>
                <a:gd name="T56" fmla="*/ 1514 w 2374"/>
                <a:gd name="T57" fmla="*/ 1402 h 1461"/>
                <a:gd name="T58" fmla="*/ 1522 w 2374"/>
                <a:gd name="T59" fmla="*/ 1427 h 1461"/>
                <a:gd name="T60" fmla="*/ 1539 w 2374"/>
                <a:gd name="T61" fmla="*/ 1402 h 1461"/>
                <a:gd name="T62" fmla="*/ 1530 w 2374"/>
                <a:gd name="T63" fmla="*/ 1361 h 1461"/>
                <a:gd name="T64" fmla="*/ 1514 w 2374"/>
                <a:gd name="T65" fmla="*/ 1311 h 1461"/>
                <a:gd name="T66" fmla="*/ 1614 w 2374"/>
                <a:gd name="T67" fmla="*/ 1269 h 1461"/>
                <a:gd name="T68" fmla="*/ 1856 w 2374"/>
                <a:gd name="T69" fmla="*/ 1252 h 1461"/>
                <a:gd name="T70" fmla="*/ 1848 w 2374"/>
                <a:gd name="T71" fmla="*/ 1227 h 1461"/>
                <a:gd name="T72" fmla="*/ 1873 w 2374"/>
                <a:gd name="T73" fmla="*/ 1210 h 1461"/>
                <a:gd name="T74" fmla="*/ 1898 w 2374"/>
                <a:gd name="T75" fmla="*/ 1177 h 1461"/>
                <a:gd name="T76" fmla="*/ 1981 w 2374"/>
                <a:gd name="T77" fmla="*/ 1144 h 1461"/>
                <a:gd name="T78" fmla="*/ 2031 w 2374"/>
                <a:gd name="T79" fmla="*/ 1202 h 1461"/>
                <a:gd name="T80" fmla="*/ 2081 w 2374"/>
                <a:gd name="T81" fmla="*/ 1244 h 1461"/>
                <a:gd name="T82" fmla="*/ 2115 w 2374"/>
                <a:gd name="T83" fmla="*/ 1294 h 1461"/>
                <a:gd name="T84" fmla="*/ 2140 w 2374"/>
                <a:gd name="T85" fmla="*/ 1377 h 1461"/>
                <a:gd name="T86" fmla="*/ 2148 w 2374"/>
                <a:gd name="T87" fmla="*/ 1402 h 1461"/>
                <a:gd name="T88" fmla="*/ 2190 w 2374"/>
                <a:gd name="T89" fmla="*/ 1411 h 1461"/>
                <a:gd name="T90" fmla="*/ 2273 w 2374"/>
                <a:gd name="T91" fmla="*/ 1461 h 1461"/>
                <a:gd name="T92" fmla="*/ 2248 w 2374"/>
                <a:gd name="T93" fmla="*/ 1294 h 1461"/>
                <a:gd name="T94" fmla="*/ 2173 w 2374"/>
                <a:gd name="T95" fmla="*/ 1119 h 1461"/>
                <a:gd name="T96" fmla="*/ 2173 w 2374"/>
                <a:gd name="T97" fmla="*/ 1018 h 1461"/>
                <a:gd name="T98" fmla="*/ 2215 w 2374"/>
                <a:gd name="T99" fmla="*/ 885 h 1461"/>
                <a:gd name="T100" fmla="*/ 2198 w 2374"/>
                <a:gd name="T101" fmla="*/ 693 h 1461"/>
                <a:gd name="T102" fmla="*/ 2165 w 2374"/>
                <a:gd name="T103" fmla="*/ 601 h 1461"/>
                <a:gd name="T104" fmla="*/ 2207 w 2374"/>
                <a:gd name="T105" fmla="*/ 584 h 1461"/>
                <a:gd name="T106" fmla="*/ 2215 w 2374"/>
                <a:gd name="T107" fmla="*/ 634 h 1461"/>
                <a:gd name="T108" fmla="*/ 2273 w 2374"/>
                <a:gd name="T109" fmla="*/ 543 h 1461"/>
                <a:gd name="T110" fmla="*/ 2323 w 2374"/>
                <a:gd name="T111" fmla="*/ 384 h 1461"/>
                <a:gd name="T112" fmla="*/ 2374 w 2374"/>
                <a:gd name="T113" fmla="*/ 367 h 1461"/>
                <a:gd name="T114" fmla="*/ 2349 w 2374"/>
                <a:gd name="T115" fmla="*/ 359 h 1461"/>
                <a:gd name="T116" fmla="*/ 2357 w 2374"/>
                <a:gd name="T117" fmla="*/ 334 h 1461"/>
                <a:gd name="T118" fmla="*/ 2365 w 2374"/>
                <a:gd name="T119" fmla="*/ 351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4" h="1461">
                  <a:moveTo>
                    <a:pt x="70" y="0"/>
                  </a:moveTo>
                  <a:cubicBezTo>
                    <a:pt x="110" y="13"/>
                    <a:pt x="102" y="27"/>
                    <a:pt x="111" y="67"/>
                  </a:cubicBezTo>
                  <a:cubicBezTo>
                    <a:pt x="96" y="159"/>
                    <a:pt x="107" y="101"/>
                    <a:pt x="78" y="58"/>
                  </a:cubicBezTo>
                  <a:cubicBezTo>
                    <a:pt x="61" y="61"/>
                    <a:pt x="45" y="63"/>
                    <a:pt x="28" y="67"/>
                  </a:cubicBezTo>
                  <a:cubicBezTo>
                    <a:pt x="19" y="69"/>
                    <a:pt x="5" y="67"/>
                    <a:pt x="3" y="75"/>
                  </a:cubicBezTo>
                  <a:cubicBezTo>
                    <a:pt x="0" y="85"/>
                    <a:pt x="15" y="91"/>
                    <a:pt x="19" y="100"/>
                  </a:cubicBezTo>
                  <a:cubicBezTo>
                    <a:pt x="23" y="108"/>
                    <a:pt x="22" y="118"/>
                    <a:pt x="28" y="125"/>
                  </a:cubicBezTo>
                  <a:cubicBezTo>
                    <a:pt x="34" y="133"/>
                    <a:pt x="45" y="136"/>
                    <a:pt x="53" y="142"/>
                  </a:cubicBezTo>
                  <a:cubicBezTo>
                    <a:pt x="82" y="185"/>
                    <a:pt x="75" y="234"/>
                    <a:pt x="86" y="284"/>
                  </a:cubicBezTo>
                  <a:cubicBezTo>
                    <a:pt x="107" y="379"/>
                    <a:pt x="83" y="240"/>
                    <a:pt x="103" y="334"/>
                  </a:cubicBezTo>
                  <a:cubicBezTo>
                    <a:pt x="122" y="425"/>
                    <a:pt x="127" y="524"/>
                    <a:pt x="170" y="609"/>
                  </a:cubicBezTo>
                  <a:cubicBezTo>
                    <a:pt x="189" y="647"/>
                    <a:pt x="232" y="663"/>
                    <a:pt x="262" y="693"/>
                  </a:cubicBezTo>
                  <a:cubicBezTo>
                    <a:pt x="281" y="753"/>
                    <a:pt x="268" y="729"/>
                    <a:pt x="295" y="768"/>
                  </a:cubicBezTo>
                  <a:cubicBezTo>
                    <a:pt x="306" y="804"/>
                    <a:pt x="318" y="840"/>
                    <a:pt x="328" y="876"/>
                  </a:cubicBezTo>
                  <a:cubicBezTo>
                    <a:pt x="331" y="887"/>
                    <a:pt x="330" y="901"/>
                    <a:pt x="337" y="910"/>
                  </a:cubicBezTo>
                  <a:cubicBezTo>
                    <a:pt x="347" y="923"/>
                    <a:pt x="397" y="928"/>
                    <a:pt x="412" y="935"/>
                  </a:cubicBezTo>
                  <a:cubicBezTo>
                    <a:pt x="493" y="970"/>
                    <a:pt x="403" y="935"/>
                    <a:pt x="470" y="968"/>
                  </a:cubicBezTo>
                  <a:cubicBezTo>
                    <a:pt x="501" y="984"/>
                    <a:pt x="537" y="982"/>
                    <a:pt x="570" y="993"/>
                  </a:cubicBezTo>
                  <a:cubicBezTo>
                    <a:pt x="629" y="1033"/>
                    <a:pt x="683" y="1057"/>
                    <a:pt x="754" y="1068"/>
                  </a:cubicBezTo>
                  <a:cubicBezTo>
                    <a:pt x="773" y="1075"/>
                    <a:pt x="795" y="1076"/>
                    <a:pt x="813" y="1085"/>
                  </a:cubicBezTo>
                  <a:cubicBezTo>
                    <a:pt x="927" y="1142"/>
                    <a:pt x="819" y="1105"/>
                    <a:pt x="888" y="1127"/>
                  </a:cubicBezTo>
                  <a:cubicBezTo>
                    <a:pt x="913" y="1124"/>
                    <a:pt x="939" y="1125"/>
                    <a:pt x="963" y="1119"/>
                  </a:cubicBezTo>
                  <a:cubicBezTo>
                    <a:pt x="975" y="1116"/>
                    <a:pt x="1019" y="1091"/>
                    <a:pt x="1038" y="1085"/>
                  </a:cubicBezTo>
                  <a:cubicBezTo>
                    <a:pt x="1052" y="1088"/>
                    <a:pt x="1068" y="1085"/>
                    <a:pt x="1080" y="1093"/>
                  </a:cubicBezTo>
                  <a:cubicBezTo>
                    <a:pt x="1099" y="1106"/>
                    <a:pt x="1088" y="1139"/>
                    <a:pt x="1096" y="1160"/>
                  </a:cubicBezTo>
                  <a:cubicBezTo>
                    <a:pt x="1108" y="1191"/>
                    <a:pt x="1116" y="1186"/>
                    <a:pt x="1146" y="1194"/>
                  </a:cubicBezTo>
                  <a:cubicBezTo>
                    <a:pt x="1188" y="1221"/>
                    <a:pt x="1203" y="1228"/>
                    <a:pt x="1247" y="1244"/>
                  </a:cubicBezTo>
                  <a:cubicBezTo>
                    <a:pt x="1294" y="1227"/>
                    <a:pt x="1314" y="1250"/>
                    <a:pt x="1355" y="1277"/>
                  </a:cubicBezTo>
                  <a:cubicBezTo>
                    <a:pt x="1410" y="1314"/>
                    <a:pt x="1467" y="1355"/>
                    <a:pt x="1514" y="1402"/>
                  </a:cubicBezTo>
                  <a:cubicBezTo>
                    <a:pt x="1517" y="1410"/>
                    <a:pt x="1513" y="1427"/>
                    <a:pt x="1522" y="1427"/>
                  </a:cubicBezTo>
                  <a:cubicBezTo>
                    <a:pt x="1532" y="1427"/>
                    <a:pt x="1538" y="1412"/>
                    <a:pt x="1539" y="1402"/>
                  </a:cubicBezTo>
                  <a:cubicBezTo>
                    <a:pt x="1541" y="1388"/>
                    <a:pt x="1534" y="1374"/>
                    <a:pt x="1530" y="1361"/>
                  </a:cubicBezTo>
                  <a:cubicBezTo>
                    <a:pt x="1525" y="1344"/>
                    <a:pt x="1514" y="1311"/>
                    <a:pt x="1514" y="1311"/>
                  </a:cubicBezTo>
                  <a:cubicBezTo>
                    <a:pt x="1571" y="1272"/>
                    <a:pt x="1689" y="1317"/>
                    <a:pt x="1614" y="1269"/>
                  </a:cubicBezTo>
                  <a:cubicBezTo>
                    <a:pt x="1688" y="1231"/>
                    <a:pt x="1981" y="1292"/>
                    <a:pt x="1856" y="1252"/>
                  </a:cubicBezTo>
                  <a:cubicBezTo>
                    <a:pt x="1853" y="1244"/>
                    <a:pt x="1845" y="1235"/>
                    <a:pt x="1848" y="1227"/>
                  </a:cubicBezTo>
                  <a:cubicBezTo>
                    <a:pt x="1852" y="1218"/>
                    <a:pt x="1866" y="1217"/>
                    <a:pt x="1873" y="1210"/>
                  </a:cubicBezTo>
                  <a:cubicBezTo>
                    <a:pt x="1883" y="1200"/>
                    <a:pt x="1887" y="1186"/>
                    <a:pt x="1898" y="1177"/>
                  </a:cubicBezTo>
                  <a:cubicBezTo>
                    <a:pt x="1912" y="1166"/>
                    <a:pt x="1962" y="1150"/>
                    <a:pt x="1981" y="1144"/>
                  </a:cubicBezTo>
                  <a:cubicBezTo>
                    <a:pt x="2030" y="1160"/>
                    <a:pt x="2008" y="1172"/>
                    <a:pt x="2031" y="1202"/>
                  </a:cubicBezTo>
                  <a:cubicBezTo>
                    <a:pt x="2044" y="1219"/>
                    <a:pt x="2068" y="1227"/>
                    <a:pt x="2081" y="1244"/>
                  </a:cubicBezTo>
                  <a:cubicBezTo>
                    <a:pt x="2093" y="1260"/>
                    <a:pt x="2115" y="1294"/>
                    <a:pt x="2115" y="1294"/>
                  </a:cubicBezTo>
                  <a:cubicBezTo>
                    <a:pt x="2153" y="1413"/>
                    <a:pt x="2114" y="1289"/>
                    <a:pt x="2140" y="1377"/>
                  </a:cubicBezTo>
                  <a:cubicBezTo>
                    <a:pt x="2142" y="1385"/>
                    <a:pt x="2141" y="1397"/>
                    <a:pt x="2148" y="1402"/>
                  </a:cubicBezTo>
                  <a:cubicBezTo>
                    <a:pt x="2160" y="1410"/>
                    <a:pt x="2176" y="1408"/>
                    <a:pt x="2190" y="1411"/>
                  </a:cubicBezTo>
                  <a:cubicBezTo>
                    <a:pt x="2217" y="1429"/>
                    <a:pt x="2246" y="1443"/>
                    <a:pt x="2273" y="1461"/>
                  </a:cubicBezTo>
                  <a:cubicBezTo>
                    <a:pt x="2307" y="1411"/>
                    <a:pt x="2280" y="1341"/>
                    <a:pt x="2248" y="1294"/>
                  </a:cubicBezTo>
                  <a:cubicBezTo>
                    <a:pt x="2240" y="1215"/>
                    <a:pt x="2228" y="1174"/>
                    <a:pt x="2173" y="1119"/>
                  </a:cubicBezTo>
                  <a:cubicBezTo>
                    <a:pt x="2157" y="1068"/>
                    <a:pt x="2165" y="1104"/>
                    <a:pt x="2173" y="1018"/>
                  </a:cubicBezTo>
                  <a:cubicBezTo>
                    <a:pt x="2178" y="964"/>
                    <a:pt x="2160" y="902"/>
                    <a:pt x="2215" y="885"/>
                  </a:cubicBezTo>
                  <a:cubicBezTo>
                    <a:pt x="2234" y="824"/>
                    <a:pt x="2258" y="732"/>
                    <a:pt x="2198" y="693"/>
                  </a:cubicBezTo>
                  <a:cubicBezTo>
                    <a:pt x="2179" y="663"/>
                    <a:pt x="2176" y="634"/>
                    <a:pt x="2165" y="601"/>
                  </a:cubicBezTo>
                  <a:cubicBezTo>
                    <a:pt x="2168" y="590"/>
                    <a:pt x="2175" y="540"/>
                    <a:pt x="2207" y="584"/>
                  </a:cubicBezTo>
                  <a:cubicBezTo>
                    <a:pt x="2217" y="598"/>
                    <a:pt x="2212" y="617"/>
                    <a:pt x="2215" y="634"/>
                  </a:cubicBezTo>
                  <a:cubicBezTo>
                    <a:pt x="2225" y="570"/>
                    <a:pt x="2208" y="556"/>
                    <a:pt x="2273" y="543"/>
                  </a:cubicBezTo>
                  <a:cubicBezTo>
                    <a:pt x="2303" y="498"/>
                    <a:pt x="2284" y="415"/>
                    <a:pt x="2323" y="384"/>
                  </a:cubicBezTo>
                  <a:cubicBezTo>
                    <a:pt x="2337" y="373"/>
                    <a:pt x="2357" y="373"/>
                    <a:pt x="2374" y="367"/>
                  </a:cubicBezTo>
                  <a:cubicBezTo>
                    <a:pt x="2366" y="364"/>
                    <a:pt x="2353" y="367"/>
                    <a:pt x="2349" y="359"/>
                  </a:cubicBezTo>
                  <a:cubicBezTo>
                    <a:pt x="2345" y="351"/>
                    <a:pt x="2349" y="338"/>
                    <a:pt x="2357" y="334"/>
                  </a:cubicBezTo>
                  <a:cubicBezTo>
                    <a:pt x="2363" y="331"/>
                    <a:pt x="2362" y="345"/>
                    <a:pt x="2365" y="351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5257800" y="1346200"/>
            <a:ext cx="609600" cy="609600"/>
            <a:chOff x="1738" y="1200"/>
            <a:chExt cx="616" cy="683"/>
          </a:xfrm>
        </p:grpSpPr>
        <p:sp>
          <p:nvSpPr>
            <p:cNvPr id="98311" name="Freeform 7"/>
            <p:cNvSpPr>
              <a:spLocks/>
            </p:cNvSpPr>
            <p:nvPr/>
          </p:nvSpPr>
          <p:spPr bwMode="auto">
            <a:xfrm>
              <a:off x="2221" y="1248"/>
              <a:ext cx="131" cy="371"/>
            </a:xfrm>
            <a:custGeom>
              <a:avLst/>
              <a:gdLst>
                <a:gd name="T0" fmla="*/ 0 w 100"/>
                <a:gd name="T1" fmla="*/ 0 h 375"/>
                <a:gd name="T2" fmla="*/ 41 w 100"/>
                <a:gd name="T3" fmla="*/ 125 h 375"/>
                <a:gd name="T4" fmla="*/ 75 w 100"/>
                <a:gd name="T5" fmla="*/ 300 h 375"/>
                <a:gd name="T6" fmla="*/ 100 w 100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375">
                  <a:moveTo>
                    <a:pt x="0" y="0"/>
                  </a:moveTo>
                  <a:cubicBezTo>
                    <a:pt x="13" y="41"/>
                    <a:pt x="18" y="89"/>
                    <a:pt x="41" y="125"/>
                  </a:cubicBezTo>
                  <a:cubicBezTo>
                    <a:pt x="54" y="183"/>
                    <a:pt x="61" y="242"/>
                    <a:pt x="75" y="300"/>
                  </a:cubicBezTo>
                  <a:cubicBezTo>
                    <a:pt x="82" y="327"/>
                    <a:pt x="100" y="348"/>
                    <a:pt x="100" y="375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Freeform 8"/>
            <p:cNvSpPr>
              <a:spLocks/>
            </p:cNvSpPr>
            <p:nvPr/>
          </p:nvSpPr>
          <p:spPr bwMode="auto">
            <a:xfrm>
              <a:off x="1738" y="1200"/>
              <a:ext cx="518" cy="281"/>
            </a:xfrm>
            <a:custGeom>
              <a:avLst/>
              <a:gdLst>
                <a:gd name="T0" fmla="*/ 140 w 533"/>
                <a:gd name="T1" fmla="*/ 243 h 271"/>
                <a:gd name="T2" fmla="*/ 40 w 533"/>
                <a:gd name="T3" fmla="*/ 217 h 271"/>
                <a:gd name="T4" fmla="*/ 7 w 533"/>
                <a:gd name="T5" fmla="*/ 226 h 271"/>
                <a:gd name="T6" fmla="*/ 15 w 533"/>
                <a:gd name="T7" fmla="*/ 201 h 271"/>
                <a:gd name="T8" fmla="*/ 40 w 533"/>
                <a:gd name="T9" fmla="*/ 184 h 271"/>
                <a:gd name="T10" fmla="*/ 140 w 533"/>
                <a:gd name="T11" fmla="*/ 176 h 271"/>
                <a:gd name="T12" fmla="*/ 40 w 533"/>
                <a:gd name="T13" fmla="*/ 117 h 271"/>
                <a:gd name="T14" fmla="*/ 82 w 533"/>
                <a:gd name="T15" fmla="*/ 67 h 271"/>
                <a:gd name="T16" fmla="*/ 140 w 533"/>
                <a:gd name="T17" fmla="*/ 34 h 271"/>
                <a:gd name="T18" fmla="*/ 190 w 533"/>
                <a:gd name="T19" fmla="*/ 0 h 271"/>
                <a:gd name="T20" fmla="*/ 332 w 533"/>
                <a:gd name="T21" fmla="*/ 34 h 271"/>
                <a:gd name="T22" fmla="*/ 533 w 533"/>
                <a:gd name="T23" fmla="*/ 5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3" h="271">
                  <a:moveTo>
                    <a:pt x="140" y="243"/>
                  </a:moveTo>
                  <a:cubicBezTo>
                    <a:pt x="95" y="257"/>
                    <a:pt x="57" y="271"/>
                    <a:pt x="40" y="217"/>
                  </a:cubicBezTo>
                  <a:cubicBezTo>
                    <a:pt x="29" y="220"/>
                    <a:pt x="17" y="232"/>
                    <a:pt x="7" y="226"/>
                  </a:cubicBezTo>
                  <a:cubicBezTo>
                    <a:pt x="0" y="221"/>
                    <a:pt x="10" y="208"/>
                    <a:pt x="15" y="201"/>
                  </a:cubicBezTo>
                  <a:cubicBezTo>
                    <a:pt x="21" y="193"/>
                    <a:pt x="32" y="190"/>
                    <a:pt x="40" y="184"/>
                  </a:cubicBezTo>
                  <a:cubicBezTo>
                    <a:pt x="74" y="195"/>
                    <a:pt x="223" y="203"/>
                    <a:pt x="140" y="176"/>
                  </a:cubicBezTo>
                  <a:cubicBezTo>
                    <a:pt x="113" y="134"/>
                    <a:pt x="84" y="133"/>
                    <a:pt x="40" y="117"/>
                  </a:cubicBezTo>
                  <a:cubicBezTo>
                    <a:pt x="26" y="73"/>
                    <a:pt x="42" y="94"/>
                    <a:pt x="82" y="67"/>
                  </a:cubicBezTo>
                  <a:cubicBezTo>
                    <a:pt x="98" y="17"/>
                    <a:pt x="76" y="61"/>
                    <a:pt x="140" y="34"/>
                  </a:cubicBezTo>
                  <a:cubicBezTo>
                    <a:pt x="159" y="26"/>
                    <a:pt x="190" y="0"/>
                    <a:pt x="190" y="0"/>
                  </a:cubicBezTo>
                  <a:cubicBezTo>
                    <a:pt x="240" y="34"/>
                    <a:pt x="264" y="26"/>
                    <a:pt x="332" y="34"/>
                  </a:cubicBezTo>
                  <a:cubicBezTo>
                    <a:pt x="399" y="42"/>
                    <a:pt x="465" y="59"/>
                    <a:pt x="533" y="5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Freeform 9"/>
            <p:cNvSpPr>
              <a:spLocks/>
            </p:cNvSpPr>
            <p:nvPr/>
          </p:nvSpPr>
          <p:spPr bwMode="auto">
            <a:xfrm>
              <a:off x="1792" y="1453"/>
              <a:ext cx="236" cy="430"/>
            </a:xfrm>
            <a:custGeom>
              <a:avLst/>
              <a:gdLst>
                <a:gd name="T0" fmla="*/ 70 w 236"/>
                <a:gd name="T1" fmla="*/ 0 h 430"/>
                <a:gd name="T2" fmla="*/ 103 w 236"/>
                <a:gd name="T3" fmla="*/ 58 h 430"/>
                <a:gd name="T4" fmla="*/ 45 w 236"/>
                <a:gd name="T5" fmla="*/ 66 h 430"/>
                <a:gd name="T6" fmla="*/ 36 w 236"/>
                <a:gd name="T7" fmla="*/ 116 h 430"/>
                <a:gd name="T8" fmla="*/ 28 w 236"/>
                <a:gd name="T9" fmla="*/ 166 h 430"/>
                <a:gd name="T10" fmla="*/ 128 w 236"/>
                <a:gd name="T11" fmla="*/ 166 h 430"/>
                <a:gd name="T12" fmla="*/ 170 w 236"/>
                <a:gd name="T13" fmla="*/ 217 h 430"/>
                <a:gd name="T14" fmla="*/ 211 w 236"/>
                <a:gd name="T15" fmla="*/ 225 h 430"/>
                <a:gd name="T16" fmla="*/ 220 w 236"/>
                <a:gd name="T17" fmla="*/ 300 h 430"/>
                <a:gd name="T18" fmla="*/ 145 w 236"/>
                <a:gd name="T19" fmla="*/ 342 h 430"/>
                <a:gd name="T20" fmla="*/ 111 w 236"/>
                <a:gd name="T21" fmla="*/ 375 h 430"/>
                <a:gd name="T22" fmla="*/ 86 w 236"/>
                <a:gd name="T23" fmla="*/ 40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430">
                  <a:moveTo>
                    <a:pt x="70" y="0"/>
                  </a:moveTo>
                  <a:cubicBezTo>
                    <a:pt x="82" y="4"/>
                    <a:pt x="142" y="38"/>
                    <a:pt x="103" y="58"/>
                  </a:cubicBezTo>
                  <a:cubicBezTo>
                    <a:pt x="86" y="67"/>
                    <a:pt x="64" y="63"/>
                    <a:pt x="45" y="66"/>
                  </a:cubicBezTo>
                  <a:cubicBezTo>
                    <a:pt x="42" y="83"/>
                    <a:pt x="42" y="100"/>
                    <a:pt x="36" y="116"/>
                  </a:cubicBezTo>
                  <a:cubicBezTo>
                    <a:pt x="20" y="164"/>
                    <a:pt x="11" y="118"/>
                    <a:pt x="28" y="166"/>
                  </a:cubicBezTo>
                  <a:cubicBezTo>
                    <a:pt x="0" y="247"/>
                    <a:pt x="97" y="187"/>
                    <a:pt x="128" y="166"/>
                  </a:cubicBezTo>
                  <a:cubicBezTo>
                    <a:pt x="142" y="311"/>
                    <a:pt x="113" y="235"/>
                    <a:pt x="170" y="217"/>
                  </a:cubicBezTo>
                  <a:cubicBezTo>
                    <a:pt x="184" y="220"/>
                    <a:pt x="199" y="218"/>
                    <a:pt x="211" y="225"/>
                  </a:cubicBezTo>
                  <a:cubicBezTo>
                    <a:pt x="236" y="239"/>
                    <a:pt x="233" y="282"/>
                    <a:pt x="220" y="300"/>
                  </a:cubicBezTo>
                  <a:cubicBezTo>
                    <a:pt x="204" y="323"/>
                    <a:pt x="170" y="333"/>
                    <a:pt x="145" y="342"/>
                  </a:cubicBezTo>
                  <a:cubicBezTo>
                    <a:pt x="120" y="411"/>
                    <a:pt x="157" y="329"/>
                    <a:pt x="111" y="375"/>
                  </a:cubicBezTo>
                  <a:cubicBezTo>
                    <a:pt x="56" y="430"/>
                    <a:pt x="144" y="378"/>
                    <a:pt x="86" y="40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4" name="Freeform 10"/>
            <p:cNvSpPr>
              <a:spLocks/>
            </p:cNvSpPr>
            <p:nvPr/>
          </p:nvSpPr>
          <p:spPr bwMode="auto">
            <a:xfrm>
              <a:off x="1887" y="1583"/>
              <a:ext cx="467" cy="279"/>
            </a:xfrm>
            <a:custGeom>
              <a:avLst/>
              <a:gdLst>
                <a:gd name="T0" fmla="*/ 467 w 467"/>
                <a:gd name="T1" fmla="*/ 28 h 279"/>
                <a:gd name="T2" fmla="*/ 442 w 467"/>
                <a:gd name="T3" fmla="*/ 20 h 279"/>
                <a:gd name="T4" fmla="*/ 392 w 467"/>
                <a:gd name="T5" fmla="*/ 36 h 279"/>
                <a:gd name="T6" fmla="*/ 367 w 467"/>
                <a:gd name="T7" fmla="*/ 28 h 279"/>
                <a:gd name="T8" fmla="*/ 342 w 467"/>
                <a:gd name="T9" fmla="*/ 11 h 279"/>
                <a:gd name="T10" fmla="*/ 317 w 467"/>
                <a:gd name="T11" fmla="*/ 28 h 279"/>
                <a:gd name="T12" fmla="*/ 283 w 467"/>
                <a:gd name="T13" fmla="*/ 36 h 279"/>
                <a:gd name="T14" fmla="*/ 242 w 467"/>
                <a:gd name="T15" fmla="*/ 53 h 279"/>
                <a:gd name="T16" fmla="*/ 233 w 467"/>
                <a:gd name="T17" fmla="*/ 11 h 279"/>
                <a:gd name="T18" fmla="*/ 208 w 467"/>
                <a:gd name="T19" fmla="*/ 62 h 279"/>
                <a:gd name="T20" fmla="*/ 217 w 467"/>
                <a:gd name="T21" fmla="*/ 137 h 279"/>
                <a:gd name="T22" fmla="*/ 167 w 467"/>
                <a:gd name="T23" fmla="*/ 170 h 279"/>
                <a:gd name="T24" fmla="*/ 142 w 467"/>
                <a:gd name="T25" fmla="*/ 187 h 279"/>
                <a:gd name="T26" fmla="*/ 50 w 467"/>
                <a:gd name="T27" fmla="*/ 237 h 279"/>
                <a:gd name="T28" fmla="*/ 0 w 467"/>
                <a:gd name="T2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7" h="279">
                  <a:moveTo>
                    <a:pt x="467" y="28"/>
                  </a:moveTo>
                  <a:cubicBezTo>
                    <a:pt x="459" y="25"/>
                    <a:pt x="451" y="19"/>
                    <a:pt x="442" y="20"/>
                  </a:cubicBezTo>
                  <a:cubicBezTo>
                    <a:pt x="425" y="22"/>
                    <a:pt x="392" y="36"/>
                    <a:pt x="392" y="36"/>
                  </a:cubicBezTo>
                  <a:cubicBezTo>
                    <a:pt x="384" y="33"/>
                    <a:pt x="375" y="32"/>
                    <a:pt x="367" y="28"/>
                  </a:cubicBezTo>
                  <a:cubicBezTo>
                    <a:pt x="358" y="23"/>
                    <a:pt x="352" y="11"/>
                    <a:pt x="342" y="11"/>
                  </a:cubicBezTo>
                  <a:cubicBezTo>
                    <a:pt x="332" y="11"/>
                    <a:pt x="326" y="24"/>
                    <a:pt x="317" y="28"/>
                  </a:cubicBezTo>
                  <a:cubicBezTo>
                    <a:pt x="306" y="33"/>
                    <a:pt x="294" y="33"/>
                    <a:pt x="283" y="36"/>
                  </a:cubicBezTo>
                  <a:cubicBezTo>
                    <a:pt x="276" y="66"/>
                    <a:pt x="262" y="114"/>
                    <a:pt x="242" y="53"/>
                  </a:cubicBezTo>
                  <a:cubicBezTo>
                    <a:pt x="243" y="52"/>
                    <a:pt x="287" y="0"/>
                    <a:pt x="233" y="11"/>
                  </a:cubicBezTo>
                  <a:cubicBezTo>
                    <a:pt x="223" y="13"/>
                    <a:pt x="210" y="55"/>
                    <a:pt x="208" y="62"/>
                  </a:cubicBezTo>
                  <a:cubicBezTo>
                    <a:pt x="218" y="91"/>
                    <a:pt x="247" y="110"/>
                    <a:pt x="217" y="137"/>
                  </a:cubicBezTo>
                  <a:cubicBezTo>
                    <a:pt x="202" y="150"/>
                    <a:pt x="184" y="159"/>
                    <a:pt x="167" y="170"/>
                  </a:cubicBezTo>
                  <a:cubicBezTo>
                    <a:pt x="159" y="176"/>
                    <a:pt x="142" y="187"/>
                    <a:pt x="142" y="187"/>
                  </a:cubicBezTo>
                  <a:cubicBezTo>
                    <a:pt x="126" y="232"/>
                    <a:pt x="91" y="226"/>
                    <a:pt x="50" y="237"/>
                  </a:cubicBezTo>
                  <a:cubicBezTo>
                    <a:pt x="37" y="246"/>
                    <a:pt x="8" y="279"/>
                    <a:pt x="0" y="27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315" name="Group 11"/>
          <p:cNvGrpSpPr>
            <a:grpSpLocks/>
          </p:cNvGrpSpPr>
          <p:nvPr/>
        </p:nvGrpSpPr>
        <p:grpSpPr bwMode="auto">
          <a:xfrm>
            <a:off x="5148263" y="2708275"/>
            <a:ext cx="1008062" cy="649288"/>
            <a:chOff x="1600" y="2746"/>
            <a:chExt cx="2382" cy="1545"/>
          </a:xfrm>
        </p:grpSpPr>
        <p:sp>
          <p:nvSpPr>
            <p:cNvPr id="98316" name="Freeform 12"/>
            <p:cNvSpPr>
              <a:spLocks/>
            </p:cNvSpPr>
            <p:nvPr/>
          </p:nvSpPr>
          <p:spPr bwMode="auto">
            <a:xfrm>
              <a:off x="1670" y="2746"/>
              <a:ext cx="2312" cy="518"/>
            </a:xfrm>
            <a:custGeom>
              <a:avLst/>
              <a:gdLst>
                <a:gd name="T0" fmla="*/ 0 w 2312"/>
                <a:gd name="T1" fmla="*/ 41 h 518"/>
                <a:gd name="T2" fmla="*/ 75 w 2312"/>
                <a:gd name="T3" fmla="*/ 74 h 518"/>
                <a:gd name="T4" fmla="*/ 592 w 2312"/>
                <a:gd name="T5" fmla="*/ 66 h 518"/>
                <a:gd name="T6" fmla="*/ 1202 w 2312"/>
                <a:gd name="T7" fmla="*/ 74 h 518"/>
                <a:gd name="T8" fmla="*/ 1252 w 2312"/>
                <a:gd name="T9" fmla="*/ 82 h 518"/>
                <a:gd name="T10" fmla="*/ 1285 w 2312"/>
                <a:gd name="T11" fmla="*/ 91 h 518"/>
                <a:gd name="T12" fmla="*/ 1268 w 2312"/>
                <a:gd name="T13" fmla="*/ 149 h 518"/>
                <a:gd name="T14" fmla="*/ 1277 w 2312"/>
                <a:gd name="T15" fmla="*/ 182 h 518"/>
                <a:gd name="T16" fmla="*/ 1394 w 2312"/>
                <a:gd name="T17" fmla="*/ 149 h 518"/>
                <a:gd name="T18" fmla="*/ 1402 w 2312"/>
                <a:gd name="T19" fmla="*/ 174 h 518"/>
                <a:gd name="T20" fmla="*/ 1527 w 2312"/>
                <a:gd name="T21" fmla="*/ 191 h 518"/>
                <a:gd name="T22" fmla="*/ 1552 w 2312"/>
                <a:gd name="T23" fmla="*/ 207 h 518"/>
                <a:gd name="T24" fmla="*/ 1477 w 2312"/>
                <a:gd name="T25" fmla="*/ 249 h 518"/>
                <a:gd name="T26" fmla="*/ 1477 w 2312"/>
                <a:gd name="T27" fmla="*/ 308 h 518"/>
                <a:gd name="T28" fmla="*/ 1502 w 2312"/>
                <a:gd name="T29" fmla="*/ 399 h 518"/>
                <a:gd name="T30" fmla="*/ 1527 w 2312"/>
                <a:gd name="T31" fmla="*/ 475 h 518"/>
                <a:gd name="T32" fmla="*/ 1552 w 2312"/>
                <a:gd name="T33" fmla="*/ 483 h 518"/>
                <a:gd name="T34" fmla="*/ 1586 w 2312"/>
                <a:gd name="T35" fmla="*/ 475 h 518"/>
                <a:gd name="T36" fmla="*/ 1552 w 2312"/>
                <a:gd name="T37" fmla="*/ 324 h 518"/>
                <a:gd name="T38" fmla="*/ 1594 w 2312"/>
                <a:gd name="T39" fmla="*/ 274 h 518"/>
                <a:gd name="T40" fmla="*/ 1669 w 2312"/>
                <a:gd name="T41" fmla="*/ 333 h 518"/>
                <a:gd name="T42" fmla="*/ 1719 w 2312"/>
                <a:gd name="T43" fmla="*/ 349 h 518"/>
                <a:gd name="T44" fmla="*/ 1753 w 2312"/>
                <a:gd name="T45" fmla="*/ 458 h 518"/>
                <a:gd name="T46" fmla="*/ 1819 w 2312"/>
                <a:gd name="T47" fmla="*/ 441 h 518"/>
                <a:gd name="T48" fmla="*/ 1853 w 2312"/>
                <a:gd name="T49" fmla="*/ 450 h 518"/>
                <a:gd name="T50" fmla="*/ 1869 w 2312"/>
                <a:gd name="T51" fmla="*/ 475 h 518"/>
                <a:gd name="T52" fmla="*/ 1878 w 2312"/>
                <a:gd name="T53" fmla="*/ 391 h 518"/>
                <a:gd name="T54" fmla="*/ 1895 w 2312"/>
                <a:gd name="T55" fmla="*/ 366 h 518"/>
                <a:gd name="T56" fmla="*/ 1869 w 2312"/>
                <a:gd name="T57" fmla="*/ 349 h 518"/>
                <a:gd name="T58" fmla="*/ 1836 w 2312"/>
                <a:gd name="T59" fmla="*/ 341 h 518"/>
                <a:gd name="T60" fmla="*/ 1953 w 2312"/>
                <a:gd name="T61" fmla="*/ 316 h 518"/>
                <a:gd name="T62" fmla="*/ 1961 w 2312"/>
                <a:gd name="T63" fmla="*/ 291 h 518"/>
                <a:gd name="T64" fmla="*/ 2003 w 2312"/>
                <a:gd name="T65" fmla="*/ 258 h 518"/>
                <a:gd name="T66" fmla="*/ 2103 w 2312"/>
                <a:gd name="T67" fmla="*/ 216 h 518"/>
                <a:gd name="T68" fmla="*/ 2128 w 2312"/>
                <a:gd name="T69" fmla="*/ 116 h 518"/>
                <a:gd name="T70" fmla="*/ 2153 w 2312"/>
                <a:gd name="T71" fmla="*/ 99 h 518"/>
                <a:gd name="T72" fmla="*/ 2178 w 2312"/>
                <a:gd name="T73" fmla="*/ 107 h 518"/>
                <a:gd name="T74" fmla="*/ 2212 w 2312"/>
                <a:gd name="T75" fmla="*/ 182 h 518"/>
                <a:gd name="T76" fmla="*/ 2237 w 2312"/>
                <a:gd name="T77" fmla="*/ 191 h 518"/>
                <a:gd name="T78" fmla="*/ 2237 w 2312"/>
                <a:gd name="T79" fmla="*/ 299 h 518"/>
                <a:gd name="T80" fmla="*/ 2212 w 2312"/>
                <a:gd name="T81" fmla="*/ 283 h 518"/>
                <a:gd name="T82" fmla="*/ 2228 w 2312"/>
                <a:gd name="T83" fmla="*/ 308 h 518"/>
                <a:gd name="T84" fmla="*/ 2187 w 2312"/>
                <a:gd name="T85" fmla="*/ 349 h 518"/>
                <a:gd name="T86" fmla="*/ 2228 w 2312"/>
                <a:gd name="T87" fmla="*/ 425 h 518"/>
                <a:gd name="T88" fmla="*/ 2312 w 2312"/>
                <a:gd name="T89" fmla="*/ 40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2" h="518">
                  <a:moveTo>
                    <a:pt x="0" y="41"/>
                  </a:moveTo>
                  <a:cubicBezTo>
                    <a:pt x="14" y="84"/>
                    <a:pt x="2" y="74"/>
                    <a:pt x="75" y="74"/>
                  </a:cubicBezTo>
                  <a:cubicBezTo>
                    <a:pt x="247" y="74"/>
                    <a:pt x="420" y="69"/>
                    <a:pt x="592" y="66"/>
                  </a:cubicBezTo>
                  <a:cubicBezTo>
                    <a:pt x="776" y="0"/>
                    <a:pt x="1004" y="60"/>
                    <a:pt x="1202" y="74"/>
                  </a:cubicBezTo>
                  <a:cubicBezTo>
                    <a:pt x="1219" y="77"/>
                    <a:pt x="1235" y="79"/>
                    <a:pt x="1252" y="82"/>
                  </a:cubicBezTo>
                  <a:cubicBezTo>
                    <a:pt x="1263" y="84"/>
                    <a:pt x="1279" y="81"/>
                    <a:pt x="1285" y="91"/>
                  </a:cubicBezTo>
                  <a:cubicBezTo>
                    <a:pt x="1288" y="96"/>
                    <a:pt x="1271" y="142"/>
                    <a:pt x="1268" y="149"/>
                  </a:cubicBezTo>
                  <a:cubicBezTo>
                    <a:pt x="1271" y="160"/>
                    <a:pt x="1266" y="178"/>
                    <a:pt x="1277" y="182"/>
                  </a:cubicBezTo>
                  <a:cubicBezTo>
                    <a:pt x="1324" y="198"/>
                    <a:pt x="1355" y="161"/>
                    <a:pt x="1394" y="149"/>
                  </a:cubicBezTo>
                  <a:cubicBezTo>
                    <a:pt x="1397" y="157"/>
                    <a:pt x="1394" y="170"/>
                    <a:pt x="1402" y="174"/>
                  </a:cubicBezTo>
                  <a:cubicBezTo>
                    <a:pt x="1439" y="195"/>
                    <a:pt x="1485" y="186"/>
                    <a:pt x="1527" y="191"/>
                  </a:cubicBezTo>
                  <a:cubicBezTo>
                    <a:pt x="1535" y="196"/>
                    <a:pt x="1552" y="197"/>
                    <a:pt x="1552" y="207"/>
                  </a:cubicBezTo>
                  <a:cubicBezTo>
                    <a:pt x="1552" y="211"/>
                    <a:pt x="1484" y="245"/>
                    <a:pt x="1477" y="249"/>
                  </a:cubicBezTo>
                  <a:cubicBezTo>
                    <a:pt x="1455" y="281"/>
                    <a:pt x="1432" y="292"/>
                    <a:pt x="1477" y="308"/>
                  </a:cubicBezTo>
                  <a:cubicBezTo>
                    <a:pt x="1487" y="338"/>
                    <a:pt x="1495" y="369"/>
                    <a:pt x="1502" y="399"/>
                  </a:cubicBezTo>
                  <a:cubicBezTo>
                    <a:pt x="1507" y="422"/>
                    <a:pt x="1505" y="457"/>
                    <a:pt x="1527" y="475"/>
                  </a:cubicBezTo>
                  <a:cubicBezTo>
                    <a:pt x="1534" y="480"/>
                    <a:pt x="1544" y="480"/>
                    <a:pt x="1552" y="483"/>
                  </a:cubicBezTo>
                  <a:cubicBezTo>
                    <a:pt x="1570" y="495"/>
                    <a:pt x="1586" y="518"/>
                    <a:pt x="1586" y="475"/>
                  </a:cubicBezTo>
                  <a:cubicBezTo>
                    <a:pt x="1586" y="379"/>
                    <a:pt x="1575" y="389"/>
                    <a:pt x="1552" y="324"/>
                  </a:cubicBezTo>
                  <a:cubicBezTo>
                    <a:pt x="1566" y="286"/>
                    <a:pt x="1547" y="259"/>
                    <a:pt x="1594" y="274"/>
                  </a:cubicBezTo>
                  <a:cubicBezTo>
                    <a:pt x="1639" y="342"/>
                    <a:pt x="1605" y="316"/>
                    <a:pt x="1669" y="333"/>
                  </a:cubicBezTo>
                  <a:cubicBezTo>
                    <a:pt x="1686" y="338"/>
                    <a:pt x="1719" y="349"/>
                    <a:pt x="1719" y="349"/>
                  </a:cubicBezTo>
                  <a:cubicBezTo>
                    <a:pt x="1797" y="402"/>
                    <a:pt x="1658" y="298"/>
                    <a:pt x="1753" y="458"/>
                  </a:cubicBezTo>
                  <a:cubicBezTo>
                    <a:pt x="1757" y="465"/>
                    <a:pt x="1810" y="444"/>
                    <a:pt x="1819" y="441"/>
                  </a:cubicBezTo>
                  <a:cubicBezTo>
                    <a:pt x="1830" y="444"/>
                    <a:pt x="1843" y="443"/>
                    <a:pt x="1853" y="450"/>
                  </a:cubicBezTo>
                  <a:cubicBezTo>
                    <a:pt x="1861" y="456"/>
                    <a:pt x="1865" y="484"/>
                    <a:pt x="1869" y="475"/>
                  </a:cubicBezTo>
                  <a:cubicBezTo>
                    <a:pt x="1880" y="449"/>
                    <a:pt x="1871" y="418"/>
                    <a:pt x="1878" y="391"/>
                  </a:cubicBezTo>
                  <a:cubicBezTo>
                    <a:pt x="1880" y="381"/>
                    <a:pt x="1889" y="374"/>
                    <a:pt x="1895" y="366"/>
                  </a:cubicBezTo>
                  <a:cubicBezTo>
                    <a:pt x="1886" y="360"/>
                    <a:pt x="1879" y="349"/>
                    <a:pt x="1869" y="349"/>
                  </a:cubicBezTo>
                  <a:cubicBezTo>
                    <a:pt x="1830" y="349"/>
                    <a:pt x="1853" y="395"/>
                    <a:pt x="1836" y="341"/>
                  </a:cubicBezTo>
                  <a:cubicBezTo>
                    <a:pt x="1910" y="291"/>
                    <a:pt x="1780" y="373"/>
                    <a:pt x="1953" y="316"/>
                  </a:cubicBezTo>
                  <a:cubicBezTo>
                    <a:pt x="1961" y="313"/>
                    <a:pt x="1957" y="299"/>
                    <a:pt x="1961" y="291"/>
                  </a:cubicBezTo>
                  <a:cubicBezTo>
                    <a:pt x="1976" y="261"/>
                    <a:pt x="1974" y="267"/>
                    <a:pt x="2003" y="258"/>
                  </a:cubicBezTo>
                  <a:cubicBezTo>
                    <a:pt x="2038" y="223"/>
                    <a:pt x="2053" y="224"/>
                    <a:pt x="2103" y="216"/>
                  </a:cubicBezTo>
                  <a:cubicBezTo>
                    <a:pt x="2111" y="193"/>
                    <a:pt x="2121" y="130"/>
                    <a:pt x="2128" y="116"/>
                  </a:cubicBezTo>
                  <a:cubicBezTo>
                    <a:pt x="2132" y="107"/>
                    <a:pt x="2145" y="105"/>
                    <a:pt x="2153" y="99"/>
                  </a:cubicBezTo>
                  <a:cubicBezTo>
                    <a:pt x="2161" y="102"/>
                    <a:pt x="2172" y="101"/>
                    <a:pt x="2178" y="107"/>
                  </a:cubicBezTo>
                  <a:cubicBezTo>
                    <a:pt x="2198" y="126"/>
                    <a:pt x="2187" y="162"/>
                    <a:pt x="2212" y="182"/>
                  </a:cubicBezTo>
                  <a:cubicBezTo>
                    <a:pt x="2219" y="188"/>
                    <a:pt x="2229" y="188"/>
                    <a:pt x="2237" y="191"/>
                  </a:cubicBezTo>
                  <a:cubicBezTo>
                    <a:pt x="2265" y="235"/>
                    <a:pt x="2265" y="256"/>
                    <a:pt x="2237" y="299"/>
                  </a:cubicBezTo>
                  <a:cubicBezTo>
                    <a:pt x="2229" y="294"/>
                    <a:pt x="2219" y="276"/>
                    <a:pt x="2212" y="283"/>
                  </a:cubicBezTo>
                  <a:cubicBezTo>
                    <a:pt x="2205" y="290"/>
                    <a:pt x="2228" y="298"/>
                    <a:pt x="2228" y="308"/>
                  </a:cubicBezTo>
                  <a:cubicBezTo>
                    <a:pt x="2228" y="328"/>
                    <a:pt x="2199" y="341"/>
                    <a:pt x="2187" y="349"/>
                  </a:cubicBezTo>
                  <a:cubicBezTo>
                    <a:pt x="2220" y="372"/>
                    <a:pt x="2219" y="386"/>
                    <a:pt x="2228" y="425"/>
                  </a:cubicBezTo>
                  <a:cubicBezTo>
                    <a:pt x="2269" y="397"/>
                    <a:pt x="2243" y="408"/>
                    <a:pt x="2312" y="40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7" name="Freeform 13"/>
            <p:cNvSpPr>
              <a:spLocks/>
            </p:cNvSpPr>
            <p:nvPr/>
          </p:nvSpPr>
          <p:spPr bwMode="auto">
            <a:xfrm>
              <a:off x="1600" y="2830"/>
              <a:ext cx="2374" cy="1461"/>
            </a:xfrm>
            <a:custGeom>
              <a:avLst/>
              <a:gdLst>
                <a:gd name="T0" fmla="*/ 70 w 2374"/>
                <a:gd name="T1" fmla="*/ 0 h 1461"/>
                <a:gd name="T2" fmla="*/ 111 w 2374"/>
                <a:gd name="T3" fmla="*/ 67 h 1461"/>
                <a:gd name="T4" fmla="*/ 78 w 2374"/>
                <a:gd name="T5" fmla="*/ 58 h 1461"/>
                <a:gd name="T6" fmla="*/ 28 w 2374"/>
                <a:gd name="T7" fmla="*/ 67 h 1461"/>
                <a:gd name="T8" fmla="*/ 3 w 2374"/>
                <a:gd name="T9" fmla="*/ 75 h 1461"/>
                <a:gd name="T10" fmla="*/ 19 w 2374"/>
                <a:gd name="T11" fmla="*/ 100 h 1461"/>
                <a:gd name="T12" fmla="*/ 28 w 2374"/>
                <a:gd name="T13" fmla="*/ 125 h 1461"/>
                <a:gd name="T14" fmla="*/ 53 w 2374"/>
                <a:gd name="T15" fmla="*/ 142 h 1461"/>
                <a:gd name="T16" fmla="*/ 86 w 2374"/>
                <a:gd name="T17" fmla="*/ 284 h 1461"/>
                <a:gd name="T18" fmla="*/ 103 w 2374"/>
                <a:gd name="T19" fmla="*/ 334 h 1461"/>
                <a:gd name="T20" fmla="*/ 170 w 2374"/>
                <a:gd name="T21" fmla="*/ 609 h 1461"/>
                <a:gd name="T22" fmla="*/ 262 w 2374"/>
                <a:gd name="T23" fmla="*/ 693 h 1461"/>
                <a:gd name="T24" fmla="*/ 295 w 2374"/>
                <a:gd name="T25" fmla="*/ 768 h 1461"/>
                <a:gd name="T26" fmla="*/ 328 w 2374"/>
                <a:gd name="T27" fmla="*/ 876 h 1461"/>
                <a:gd name="T28" fmla="*/ 337 w 2374"/>
                <a:gd name="T29" fmla="*/ 910 h 1461"/>
                <a:gd name="T30" fmla="*/ 412 w 2374"/>
                <a:gd name="T31" fmla="*/ 935 h 1461"/>
                <a:gd name="T32" fmla="*/ 470 w 2374"/>
                <a:gd name="T33" fmla="*/ 968 h 1461"/>
                <a:gd name="T34" fmla="*/ 570 w 2374"/>
                <a:gd name="T35" fmla="*/ 993 h 1461"/>
                <a:gd name="T36" fmla="*/ 754 w 2374"/>
                <a:gd name="T37" fmla="*/ 1068 h 1461"/>
                <a:gd name="T38" fmla="*/ 813 w 2374"/>
                <a:gd name="T39" fmla="*/ 1085 h 1461"/>
                <a:gd name="T40" fmla="*/ 888 w 2374"/>
                <a:gd name="T41" fmla="*/ 1127 h 1461"/>
                <a:gd name="T42" fmla="*/ 963 w 2374"/>
                <a:gd name="T43" fmla="*/ 1119 h 1461"/>
                <a:gd name="T44" fmla="*/ 1038 w 2374"/>
                <a:gd name="T45" fmla="*/ 1085 h 1461"/>
                <a:gd name="T46" fmla="*/ 1080 w 2374"/>
                <a:gd name="T47" fmla="*/ 1093 h 1461"/>
                <a:gd name="T48" fmla="*/ 1096 w 2374"/>
                <a:gd name="T49" fmla="*/ 1160 h 1461"/>
                <a:gd name="T50" fmla="*/ 1146 w 2374"/>
                <a:gd name="T51" fmla="*/ 1194 h 1461"/>
                <a:gd name="T52" fmla="*/ 1247 w 2374"/>
                <a:gd name="T53" fmla="*/ 1244 h 1461"/>
                <a:gd name="T54" fmla="*/ 1355 w 2374"/>
                <a:gd name="T55" fmla="*/ 1277 h 1461"/>
                <a:gd name="T56" fmla="*/ 1514 w 2374"/>
                <a:gd name="T57" fmla="*/ 1402 h 1461"/>
                <a:gd name="T58" fmla="*/ 1522 w 2374"/>
                <a:gd name="T59" fmla="*/ 1427 h 1461"/>
                <a:gd name="T60" fmla="*/ 1539 w 2374"/>
                <a:gd name="T61" fmla="*/ 1402 h 1461"/>
                <a:gd name="T62" fmla="*/ 1530 w 2374"/>
                <a:gd name="T63" fmla="*/ 1361 h 1461"/>
                <a:gd name="T64" fmla="*/ 1514 w 2374"/>
                <a:gd name="T65" fmla="*/ 1311 h 1461"/>
                <a:gd name="T66" fmla="*/ 1614 w 2374"/>
                <a:gd name="T67" fmla="*/ 1269 h 1461"/>
                <a:gd name="T68" fmla="*/ 1856 w 2374"/>
                <a:gd name="T69" fmla="*/ 1252 h 1461"/>
                <a:gd name="T70" fmla="*/ 1848 w 2374"/>
                <a:gd name="T71" fmla="*/ 1227 h 1461"/>
                <a:gd name="T72" fmla="*/ 1873 w 2374"/>
                <a:gd name="T73" fmla="*/ 1210 h 1461"/>
                <a:gd name="T74" fmla="*/ 1898 w 2374"/>
                <a:gd name="T75" fmla="*/ 1177 h 1461"/>
                <a:gd name="T76" fmla="*/ 1981 w 2374"/>
                <a:gd name="T77" fmla="*/ 1144 h 1461"/>
                <a:gd name="T78" fmla="*/ 2031 w 2374"/>
                <a:gd name="T79" fmla="*/ 1202 h 1461"/>
                <a:gd name="T80" fmla="*/ 2081 w 2374"/>
                <a:gd name="T81" fmla="*/ 1244 h 1461"/>
                <a:gd name="T82" fmla="*/ 2115 w 2374"/>
                <a:gd name="T83" fmla="*/ 1294 h 1461"/>
                <a:gd name="T84" fmla="*/ 2140 w 2374"/>
                <a:gd name="T85" fmla="*/ 1377 h 1461"/>
                <a:gd name="T86" fmla="*/ 2148 w 2374"/>
                <a:gd name="T87" fmla="*/ 1402 h 1461"/>
                <a:gd name="T88" fmla="*/ 2190 w 2374"/>
                <a:gd name="T89" fmla="*/ 1411 h 1461"/>
                <a:gd name="T90" fmla="*/ 2273 w 2374"/>
                <a:gd name="T91" fmla="*/ 1461 h 1461"/>
                <a:gd name="T92" fmla="*/ 2248 w 2374"/>
                <a:gd name="T93" fmla="*/ 1294 h 1461"/>
                <a:gd name="T94" fmla="*/ 2173 w 2374"/>
                <a:gd name="T95" fmla="*/ 1119 h 1461"/>
                <a:gd name="T96" fmla="*/ 2173 w 2374"/>
                <a:gd name="T97" fmla="*/ 1018 h 1461"/>
                <a:gd name="T98" fmla="*/ 2215 w 2374"/>
                <a:gd name="T99" fmla="*/ 885 h 1461"/>
                <a:gd name="T100" fmla="*/ 2198 w 2374"/>
                <a:gd name="T101" fmla="*/ 693 h 1461"/>
                <a:gd name="T102" fmla="*/ 2165 w 2374"/>
                <a:gd name="T103" fmla="*/ 601 h 1461"/>
                <a:gd name="T104" fmla="*/ 2207 w 2374"/>
                <a:gd name="T105" fmla="*/ 584 h 1461"/>
                <a:gd name="T106" fmla="*/ 2215 w 2374"/>
                <a:gd name="T107" fmla="*/ 634 h 1461"/>
                <a:gd name="T108" fmla="*/ 2273 w 2374"/>
                <a:gd name="T109" fmla="*/ 543 h 1461"/>
                <a:gd name="T110" fmla="*/ 2323 w 2374"/>
                <a:gd name="T111" fmla="*/ 384 h 1461"/>
                <a:gd name="T112" fmla="*/ 2374 w 2374"/>
                <a:gd name="T113" fmla="*/ 367 h 1461"/>
                <a:gd name="T114" fmla="*/ 2349 w 2374"/>
                <a:gd name="T115" fmla="*/ 359 h 1461"/>
                <a:gd name="T116" fmla="*/ 2357 w 2374"/>
                <a:gd name="T117" fmla="*/ 334 h 1461"/>
                <a:gd name="T118" fmla="*/ 2365 w 2374"/>
                <a:gd name="T119" fmla="*/ 351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4" h="1461">
                  <a:moveTo>
                    <a:pt x="70" y="0"/>
                  </a:moveTo>
                  <a:cubicBezTo>
                    <a:pt x="110" y="13"/>
                    <a:pt x="102" y="27"/>
                    <a:pt x="111" y="67"/>
                  </a:cubicBezTo>
                  <a:cubicBezTo>
                    <a:pt x="96" y="159"/>
                    <a:pt x="107" y="101"/>
                    <a:pt x="78" y="58"/>
                  </a:cubicBezTo>
                  <a:cubicBezTo>
                    <a:pt x="61" y="61"/>
                    <a:pt x="45" y="63"/>
                    <a:pt x="28" y="67"/>
                  </a:cubicBezTo>
                  <a:cubicBezTo>
                    <a:pt x="19" y="69"/>
                    <a:pt x="5" y="67"/>
                    <a:pt x="3" y="75"/>
                  </a:cubicBezTo>
                  <a:cubicBezTo>
                    <a:pt x="0" y="85"/>
                    <a:pt x="15" y="91"/>
                    <a:pt x="19" y="100"/>
                  </a:cubicBezTo>
                  <a:cubicBezTo>
                    <a:pt x="23" y="108"/>
                    <a:pt x="22" y="118"/>
                    <a:pt x="28" y="125"/>
                  </a:cubicBezTo>
                  <a:cubicBezTo>
                    <a:pt x="34" y="133"/>
                    <a:pt x="45" y="136"/>
                    <a:pt x="53" y="142"/>
                  </a:cubicBezTo>
                  <a:cubicBezTo>
                    <a:pt x="82" y="185"/>
                    <a:pt x="75" y="234"/>
                    <a:pt x="86" y="284"/>
                  </a:cubicBezTo>
                  <a:cubicBezTo>
                    <a:pt x="107" y="379"/>
                    <a:pt x="83" y="240"/>
                    <a:pt x="103" y="334"/>
                  </a:cubicBezTo>
                  <a:cubicBezTo>
                    <a:pt x="122" y="425"/>
                    <a:pt x="127" y="524"/>
                    <a:pt x="170" y="609"/>
                  </a:cubicBezTo>
                  <a:cubicBezTo>
                    <a:pt x="189" y="647"/>
                    <a:pt x="232" y="663"/>
                    <a:pt x="262" y="693"/>
                  </a:cubicBezTo>
                  <a:cubicBezTo>
                    <a:pt x="281" y="753"/>
                    <a:pt x="268" y="729"/>
                    <a:pt x="295" y="768"/>
                  </a:cubicBezTo>
                  <a:cubicBezTo>
                    <a:pt x="306" y="804"/>
                    <a:pt x="318" y="840"/>
                    <a:pt x="328" y="876"/>
                  </a:cubicBezTo>
                  <a:cubicBezTo>
                    <a:pt x="331" y="887"/>
                    <a:pt x="330" y="901"/>
                    <a:pt x="337" y="910"/>
                  </a:cubicBezTo>
                  <a:cubicBezTo>
                    <a:pt x="347" y="923"/>
                    <a:pt x="397" y="928"/>
                    <a:pt x="412" y="935"/>
                  </a:cubicBezTo>
                  <a:cubicBezTo>
                    <a:pt x="493" y="970"/>
                    <a:pt x="403" y="935"/>
                    <a:pt x="470" y="968"/>
                  </a:cubicBezTo>
                  <a:cubicBezTo>
                    <a:pt x="501" y="984"/>
                    <a:pt x="537" y="982"/>
                    <a:pt x="570" y="993"/>
                  </a:cubicBezTo>
                  <a:cubicBezTo>
                    <a:pt x="629" y="1033"/>
                    <a:pt x="683" y="1057"/>
                    <a:pt x="754" y="1068"/>
                  </a:cubicBezTo>
                  <a:cubicBezTo>
                    <a:pt x="773" y="1075"/>
                    <a:pt x="795" y="1076"/>
                    <a:pt x="813" y="1085"/>
                  </a:cubicBezTo>
                  <a:cubicBezTo>
                    <a:pt x="927" y="1142"/>
                    <a:pt x="819" y="1105"/>
                    <a:pt x="888" y="1127"/>
                  </a:cubicBezTo>
                  <a:cubicBezTo>
                    <a:pt x="913" y="1124"/>
                    <a:pt x="939" y="1125"/>
                    <a:pt x="963" y="1119"/>
                  </a:cubicBezTo>
                  <a:cubicBezTo>
                    <a:pt x="975" y="1116"/>
                    <a:pt x="1019" y="1091"/>
                    <a:pt x="1038" y="1085"/>
                  </a:cubicBezTo>
                  <a:cubicBezTo>
                    <a:pt x="1052" y="1088"/>
                    <a:pt x="1068" y="1085"/>
                    <a:pt x="1080" y="1093"/>
                  </a:cubicBezTo>
                  <a:cubicBezTo>
                    <a:pt x="1099" y="1106"/>
                    <a:pt x="1088" y="1139"/>
                    <a:pt x="1096" y="1160"/>
                  </a:cubicBezTo>
                  <a:cubicBezTo>
                    <a:pt x="1108" y="1191"/>
                    <a:pt x="1116" y="1186"/>
                    <a:pt x="1146" y="1194"/>
                  </a:cubicBezTo>
                  <a:cubicBezTo>
                    <a:pt x="1188" y="1221"/>
                    <a:pt x="1203" y="1228"/>
                    <a:pt x="1247" y="1244"/>
                  </a:cubicBezTo>
                  <a:cubicBezTo>
                    <a:pt x="1294" y="1227"/>
                    <a:pt x="1314" y="1250"/>
                    <a:pt x="1355" y="1277"/>
                  </a:cubicBezTo>
                  <a:cubicBezTo>
                    <a:pt x="1410" y="1314"/>
                    <a:pt x="1467" y="1355"/>
                    <a:pt x="1514" y="1402"/>
                  </a:cubicBezTo>
                  <a:cubicBezTo>
                    <a:pt x="1517" y="1410"/>
                    <a:pt x="1513" y="1427"/>
                    <a:pt x="1522" y="1427"/>
                  </a:cubicBezTo>
                  <a:cubicBezTo>
                    <a:pt x="1532" y="1427"/>
                    <a:pt x="1538" y="1412"/>
                    <a:pt x="1539" y="1402"/>
                  </a:cubicBezTo>
                  <a:cubicBezTo>
                    <a:pt x="1541" y="1388"/>
                    <a:pt x="1534" y="1374"/>
                    <a:pt x="1530" y="1361"/>
                  </a:cubicBezTo>
                  <a:cubicBezTo>
                    <a:pt x="1525" y="1344"/>
                    <a:pt x="1514" y="1311"/>
                    <a:pt x="1514" y="1311"/>
                  </a:cubicBezTo>
                  <a:cubicBezTo>
                    <a:pt x="1571" y="1272"/>
                    <a:pt x="1689" y="1317"/>
                    <a:pt x="1614" y="1269"/>
                  </a:cubicBezTo>
                  <a:cubicBezTo>
                    <a:pt x="1688" y="1231"/>
                    <a:pt x="1981" y="1292"/>
                    <a:pt x="1856" y="1252"/>
                  </a:cubicBezTo>
                  <a:cubicBezTo>
                    <a:pt x="1853" y="1244"/>
                    <a:pt x="1845" y="1235"/>
                    <a:pt x="1848" y="1227"/>
                  </a:cubicBezTo>
                  <a:cubicBezTo>
                    <a:pt x="1852" y="1218"/>
                    <a:pt x="1866" y="1217"/>
                    <a:pt x="1873" y="1210"/>
                  </a:cubicBezTo>
                  <a:cubicBezTo>
                    <a:pt x="1883" y="1200"/>
                    <a:pt x="1887" y="1186"/>
                    <a:pt x="1898" y="1177"/>
                  </a:cubicBezTo>
                  <a:cubicBezTo>
                    <a:pt x="1912" y="1166"/>
                    <a:pt x="1962" y="1150"/>
                    <a:pt x="1981" y="1144"/>
                  </a:cubicBezTo>
                  <a:cubicBezTo>
                    <a:pt x="2030" y="1160"/>
                    <a:pt x="2008" y="1172"/>
                    <a:pt x="2031" y="1202"/>
                  </a:cubicBezTo>
                  <a:cubicBezTo>
                    <a:pt x="2044" y="1219"/>
                    <a:pt x="2068" y="1227"/>
                    <a:pt x="2081" y="1244"/>
                  </a:cubicBezTo>
                  <a:cubicBezTo>
                    <a:pt x="2093" y="1260"/>
                    <a:pt x="2115" y="1294"/>
                    <a:pt x="2115" y="1294"/>
                  </a:cubicBezTo>
                  <a:cubicBezTo>
                    <a:pt x="2153" y="1413"/>
                    <a:pt x="2114" y="1289"/>
                    <a:pt x="2140" y="1377"/>
                  </a:cubicBezTo>
                  <a:cubicBezTo>
                    <a:pt x="2142" y="1385"/>
                    <a:pt x="2141" y="1397"/>
                    <a:pt x="2148" y="1402"/>
                  </a:cubicBezTo>
                  <a:cubicBezTo>
                    <a:pt x="2160" y="1410"/>
                    <a:pt x="2176" y="1408"/>
                    <a:pt x="2190" y="1411"/>
                  </a:cubicBezTo>
                  <a:cubicBezTo>
                    <a:pt x="2217" y="1429"/>
                    <a:pt x="2246" y="1443"/>
                    <a:pt x="2273" y="1461"/>
                  </a:cubicBezTo>
                  <a:cubicBezTo>
                    <a:pt x="2307" y="1411"/>
                    <a:pt x="2280" y="1341"/>
                    <a:pt x="2248" y="1294"/>
                  </a:cubicBezTo>
                  <a:cubicBezTo>
                    <a:pt x="2240" y="1215"/>
                    <a:pt x="2228" y="1174"/>
                    <a:pt x="2173" y="1119"/>
                  </a:cubicBezTo>
                  <a:cubicBezTo>
                    <a:pt x="2157" y="1068"/>
                    <a:pt x="2165" y="1104"/>
                    <a:pt x="2173" y="1018"/>
                  </a:cubicBezTo>
                  <a:cubicBezTo>
                    <a:pt x="2178" y="964"/>
                    <a:pt x="2160" y="902"/>
                    <a:pt x="2215" y="885"/>
                  </a:cubicBezTo>
                  <a:cubicBezTo>
                    <a:pt x="2234" y="824"/>
                    <a:pt x="2258" y="732"/>
                    <a:pt x="2198" y="693"/>
                  </a:cubicBezTo>
                  <a:cubicBezTo>
                    <a:pt x="2179" y="663"/>
                    <a:pt x="2176" y="634"/>
                    <a:pt x="2165" y="601"/>
                  </a:cubicBezTo>
                  <a:cubicBezTo>
                    <a:pt x="2168" y="590"/>
                    <a:pt x="2175" y="540"/>
                    <a:pt x="2207" y="584"/>
                  </a:cubicBezTo>
                  <a:cubicBezTo>
                    <a:pt x="2217" y="598"/>
                    <a:pt x="2212" y="617"/>
                    <a:pt x="2215" y="634"/>
                  </a:cubicBezTo>
                  <a:cubicBezTo>
                    <a:pt x="2225" y="570"/>
                    <a:pt x="2208" y="556"/>
                    <a:pt x="2273" y="543"/>
                  </a:cubicBezTo>
                  <a:cubicBezTo>
                    <a:pt x="2303" y="498"/>
                    <a:pt x="2284" y="415"/>
                    <a:pt x="2323" y="384"/>
                  </a:cubicBezTo>
                  <a:cubicBezTo>
                    <a:pt x="2337" y="373"/>
                    <a:pt x="2357" y="373"/>
                    <a:pt x="2374" y="367"/>
                  </a:cubicBezTo>
                  <a:cubicBezTo>
                    <a:pt x="2366" y="364"/>
                    <a:pt x="2353" y="367"/>
                    <a:pt x="2349" y="359"/>
                  </a:cubicBezTo>
                  <a:cubicBezTo>
                    <a:pt x="2345" y="351"/>
                    <a:pt x="2349" y="338"/>
                    <a:pt x="2357" y="334"/>
                  </a:cubicBezTo>
                  <a:cubicBezTo>
                    <a:pt x="2363" y="331"/>
                    <a:pt x="2362" y="345"/>
                    <a:pt x="2365" y="351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51446"/>
            <a:ext cx="609600" cy="53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975913"/>
            <a:ext cx="581891" cy="53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5" y="2318602"/>
            <a:ext cx="484909" cy="53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08275"/>
            <a:ext cx="609600" cy="457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3905"/>
            <a:ext cx="609600" cy="463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1327243"/>
            <a:ext cx="609600" cy="53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" y="2493281"/>
            <a:ext cx="609600" cy="53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97299"/>
            <a:ext cx="609600" cy="53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9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>
            <a:spLocks noChangeArrowheads="1"/>
          </p:cNvSpPr>
          <p:nvPr/>
        </p:nvSpPr>
        <p:spPr bwMode="auto">
          <a:xfrm>
            <a:off x="914400" y="2220913"/>
            <a:ext cx="838200" cy="3352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12" name="Right Brace 11"/>
          <p:cNvSpPr>
            <a:spLocks/>
          </p:cNvSpPr>
          <p:nvPr/>
        </p:nvSpPr>
        <p:spPr bwMode="auto">
          <a:xfrm rot="5400000">
            <a:off x="2705100" y="4316413"/>
            <a:ext cx="304800" cy="3733800"/>
          </a:xfrm>
          <a:prstGeom prst="rightBrace">
            <a:avLst>
              <a:gd name="adj1" fmla="val 8337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6335713"/>
            <a:ext cx="22098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SỐ NGƯỜI CHẾT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55737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LIÊN XÔ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55737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THẾ GiỚI</a:t>
            </a:r>
          </a:p>
        </p:txBody>
      </p:sp>
      <p:sp>
        <p:nvSpPr>
          <p:cNvPr id="16" name="Cube 15"/>
          <p:cNvSpPr>
            <a:spLocks noChangeArrowheads="1"/>
          </p:cNvSpPr>
          <p:nvPr/>
        </p:nvSpPr>
        <p:spPr bwMode="auto">
          <a:xfrm>
            <a:off x="2362200" y="3821113"/>
            <a:ext cx="838200" cy="17526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17" name="Cube 16"/>
          <p:cNvSpPr>
            <a:spLocks noChangeArrowheads="1"/>
          </p:cNvSpPr>
          <p:nvPr/>
        </p:nvSpPr>
        <p:spPr bwMode="auto">
          <a:xfrm>
            <a:off x="3733800" y="5497513"/>
            <a:ext cx="838200" cy="76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1400" y="55737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    MỸ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8200" y="17637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60 Triệu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3376613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27 Triệu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57600" y="4976813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30 vạn</a:t>
            </a:r>
          </a:p>
        </p:txBody>
      </p:sp>
      <p:sp>
        <p:nvSpPr>
          <p:cNvPr id="16397" name="TextBox 21"/>
          <p:cNvSpPr txBox="1">
            <a:spLocks noChangeArrowheads="1"/>
          </p:cNvSpPr>
          <p:nvPr/>
        </p:nvSpPr>
        <p:spPr bwMode="auto">
          <a:xfrm>
            <a:off x="0" y="304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Chiến tranh TG thứ 2 kết thúc Mỹ không bị thiệt hại mà còn phát triển</a:t>
            </a: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6819900" y="4305300"/>
            <a:ext cx="304800" cy="3733800"/>
          </a:xfrm>
          <a:prstGeom prst="rightBrace">
            <a:avLst>
              <a:gd name="adj1" fmla="val 8337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72200" y="6324600"/>
            <a:ext cx="2209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Verdana" pitchFamily="34" charset="0"/>
              </a:rPr>
              <a:t>THIỆT HẠI</a:t>
            </a:r>
          </a:p>
        </p:txBody>
      </p:sp>
      <p:sp>
        <p:nvSpPr>
          <p:cNvPr id="28" name="Cube 27"/>
          <p:cNvSpPr>
            <a:spLocks noChangeArrowheads="1"/>
          </p:cNvSpPr>
          <p:nvPr/>
        </p:nvSpPr>
        <p:spPr bwMode="auto">
          <a:xfrm>
            <a:off x="5219700" y="2362200"/>
            <a:ext cx="838200" cy="33528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29200" y="579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THẾ GiỚI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1752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4000 tỉ đô la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00800" y="5791200"/>
            <a:ext cx="1447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CHÂU ÂU</a:t>
            </a:r>
          </a:p>
        </p:txBody>
      </p:sp>
      <p:sp>
        <p:nvSpPr>
          <p:cNvPr id="32" name="Cube 31"/>
          <p:cNvSpPr>
            <a:spLocks noChangeArrowheads="1"/>
          </p:cNvSpPr>
          <p:nvPr/>
        </p:nvSpPr>
        <p:spPr bwMode="auto">
          <a:xfrm>
            <a:off x="6400800" y="3962400"/>
            <a:ext cx="838200" cy="17526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248400" y="3352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260 tỉ đô la</a:t>
            </a:r>
          </a:p>
        </p:txBody>
      </p:sp>
      <p:sp>
        <p:nvSpPr>
          <p:cNvPr id="37" name="Cube 36"/>
          <p:cNvSpPr>
            <a:spLocks noChangeArrowheads="1"/>
          </p:cNvSpPr>
          <p:nvPr/>
        </p:nvSpPr>
        <p:spPr bwMode="auto">
          <a:xfrm>
            <a:off x="7696200" y="4495800"/>
            <a:ext cx="838200" cy="1143000"/>
          </a:xfrm>
          <a:prstGeom prst="cube">
            <a:avLst>
              <a:gd name="adj" fmla="val 25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96200" y="579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   MỸ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96200" y="3733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Thu về 114 tỉ</a:t>
            </a:r>
          </a:p>
        </p:txBody>
      </p:sp>
    </p:spTree>
    <p:extLst>
      <p:ext uri="{BB962C8B-B14F-4D97-AF65-F5344CB8AC3E}">
        <p14:creationId xmlns:p14="http://schemas.microsoft.com/office/powerpoint/2010/main" val="25765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3" grpId="0" animBg="1"/>
      <p:bldP spid="24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7" grpId="0" animBg="1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2" descr="220880-1f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799"/>
            <a:ext cx="4500562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D042045[1]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52513"/>
            <a:ext cx="41529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5386" y="381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ANHXTANH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7010400" cy="5029200"/>
          </a:xfrm>
        </p:spPr>
      </p:pic>
    </p:spTree>
    <p:extLst>
      <p:ext uri="{BB962C8B-B14F-4D97-AF65-F5344CB8AC3E}">
        <p14:creationId xmlns:p14="http://schemas.microsoft.com/office/powerpoint/2010/main" val="33503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MMConnector"/>
          <p:cNvSpPr/>
          <p:nvPr/>
        </p:nvSpPr>
        <p:spPr>
          <a:xfrm>
            <a:off x="4650179" y="2219030"/>
            <a:ext cx="711764" cy="1150979"/>
          </a:xfrm>
          <a:custGeom>
            <a:avLst/>
            <a:gdLst/>
            <a:ahLst/>
            <a:cxnLst/>
            <a:rect l="0" t="0" r="0" b="0"/>
            <a:pathLst>
              <a:path w="478800" h="497800" fill="none">
                <a:moveTo>
                  <a:pt x="-239400" y="-248900"/>
                </a:moveTo>
                <a:cubicBezTo>
                  <a:pt x="9150" y="-248900"/>
                  <a:pt x="-37310" y="248900"/>
                  <a:pt x="239400" y="24890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105" name="MMConnector"/>
          <p:cNvSpPr/>
          <p:nvPr/>
        </p:nvSpPr>
        <p:spPr>
          <a:xfrm>
            <a:off x="4650179" y="2974634"/>
            <a:ext cx="711764" cy="2662188"/>
          </a:xfrm>
          <a:custGeom>
            <a:avLst/>
            <a:gdLst/>
            <a:ahLst/>
            <a:cxnLst/>
            <a:rect l="0" t="0" r="0" b="0"/>
            <a:pathLst>
              <a:path w="478800" h="1151400" fill="none">
                <a:moveTo>
                  <a:pt x="-239400" y="-575700"/>
                </a:moveTo>
                <a:cubicBezTo>
                  <a:pt x="68485" y="-575700"/>
                  <a:pt x="-175758" y="575700"/>
                  <a:pt x="239400" y="57570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107" name="MMConnector"/>
          <p:cNvSpPr/>
          <p:nvPr/>
        </p:nvSpPr>
        <p:spPr>
          <a:xfrm>
            <a:off x="4650179" y="3730239"/>
            <a:ext cx="711764" cy="4173397"/>
          </a:xfrm>
          <a:custGeom>
            <a:avLst/>
            <a:gdLst/>
            <a:ahLst/>
            <a:cxnLst/>
            <a:rect l="0" t="0" r="0" b="0"/>
            <a:pathLst>
              <a:path w="478800" h="1805000" fill="none">
                <a:moveTo>
                  <a:pt x="-239400" y="-902500"/>
                </a:moveTo>
                <a:cubicBezTo>
                  <a:pt x="95174" y="-902500"/>
                  <a:pt x="-238032" y="902500"/>
                  <a:pt x="239400" y="90250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109" name="MMConnector"/>
          <p:cNvSpPr/>
          <p:nvPr/>
        </p:nvSpPr>
        <p:spPr>
          <a:xfrm>
            <a:off x="3938415" y="2974634"/>
            <a:ext cx="711764" cy="2662188"/>
          </a:xfrm>
          <a:custGeom>
            <a:avLst/>
            <a:gdLst/>
            <a:ahLst/>
            <a:cxnLst/>
            <a:rect l="0" t="0" r="0" b="0"/>
            <a:pathLst>
              <a:path w="478800" h="1151400" fill="none">
                <a:moveTo>
                  <a:pt x="239400" y="-575700"/>
                </a:moveTo>
                <a:cubicBezTo>
                  <a:pt x="-68485" y="-575700"/>
                  <a:pt x="175758" y="575700"/>
                  <a:pt x="-239400" y="57570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111" name="MMConnector"/>
          <p:cNvSpPr/>
          <p:nvPr/>
        </p:nvSpPr>
        <p:spPr>
          <a:xfrm>
            <a:off x="3938415" y="2219030"/>
            <a:ext cx="711764" cy="1150979"/>
          </a:xfrm>
          <a:custGeom>
            <a:avLst/>
            <a:gdLst/>
            <a:ahLst/>
            <a:cxnLst/>
            <a:rect l="0" t="0" r="0" b="0"/>
            <a:pathLst>
              <a:path w="478800" h="497800" fill="none">
                <a:moveTo>
                  <a:pt x="239400" y="-248900"/>
                </a:moveTo>
                <a:cubicBezTo>
                  <a:pt x="-9150" y="-248900"/>
                  <a:pt x="37310" y="248900"/>
                  <a:pt x="-239400" y="24890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101" name="MainIdea"/>
          <p:cNvSpPr/>
          <p:nvPr/>
        </p:nvSpPr>
        <p:spPr>
          <a:xfrm>
            <a:off x="2554431" y="321972"/>
            <a:ext cx="4696375" cy="1321568"/>
          </a:xfrm>
          <a:custGeom>
            <a:avLst/>
            <a:gdLst>
              <a:gd name="rtl" fmla="*/ 174800 w 2340800"/>
              <a:gd name="rtt" fmla="*/ 155800 h 478800"/>
              <a:gd name="rtr" fmla="*/ 2173600 w 2340800"/>
              <a:gd name="rtb" fmla="*/ 330600 h 478800"/>
            </a:gdLst>
            <a:ahLst/>
            <a:cxnLst/>
            <a:rect l="rtl" t="rtt" r="rtr" b="rtb"/>
            <a:pathLst>
              <a:path w="2340800" h="478800">
                <a:moveTo>
                  <a:pt x="60800" y="0"/>
                </a:moveTo>
                <a:lnTo>
                  <a:pt x="2280000" y="0"/>
                </a:lnTo>
                <a:cubicBezTo>
                  <a:pt x="2313562" y="0"/>
                  <a:pt x="2340800" y="27238"/>
                  <a:pt x="2340800" y="60800"/>
                </a:cubicBezTo>
                <a:lnTo>
                  <a:pt x="2340800" y="418000"/>
                </a:lnTo>
                <a:cubicBezTo>
                  <a:pt x="2340800" y="451562"/>
                  <a:pt x="2313562" y="478800"/>
                  <a:pt x="2280000" y="478800"/>
                </a:cubicBezTo>
                <a:lnTo>
                  <a:pt x="60800" y="478800"/>
                </a:lnTo>
                <a:cubicBezTo>
                  <a:pt x="27238" y="478800"/>
                  <a:pt x="0" y="451562"/>
                  <a:pt x="0" y="418000"/>
                </a:cubicBezTo>
                <a:lnTo>
                  <a:pt x="0" y="60800"/>
                </a:lnTo>
                <a:cubicBezTo>
                  <a:pt x="0" y="27238"/>
                  <a:pt x="27238" y="0"/>
                  <a:pt x="60800" y="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sz="4000" b="1" dirty="0">
                <a:solidFill>
                  <a:srgbClr val="303030"/>
                </a:solidFill>
                <a:latin typeface="Arial"/>
              </a:rPr>
              <a:t>NGUYÊN NHÂN PHÁT TRIỂN</a:t>
            </a:r>
          </a:p>
        </p:txBody>
      </p:sp>
      <p:sp>
        <p:nvSpPr>
          <p:cNvPr id="102" name="MainTopic"/>
          <p:cNvSpPr/>
          <p:nvPr/>
        </p:nvSpPr>
        <p:spPr>
          <a:xfrm>
            <a:off x="5006061" y="2434289"/>
            <a:ext cx="4010731" cy="720460"/>
          </a:xfrm>
          <a:custGeom>
            <a:avLst/>
            <a:gdLst>
              <a:gd name="rtl" fmla="*/ 136800 w 2698000"/>
              <a:gd name="rtt" fmla="*/ 87400 h 311600"/>
              <a:gd name="rtr" fmla="*/ 2568800 w 2698000"/>
              <a:gd name="rtb" fmla="*/ 231800 h 311600"/>
            </a:gdLst>
            <a:ahLst/>
            <a:cxnLst/>
            <a:rect l="rtl" t="rtt" r="rtr" b="rtb"/>
            <a:pathLst>
              <a:path w="2698000" h="311600">
                <a:moveTo>
                  <a:pt x="30400" y="0"/>
                </a:moveTo>
                <a:lnTo>
                  <a:pt x="2667600" y="0"/>
                </a:lnTo>
                <a:cubicBezTo>
                  <a:pt x="2684381" y="0"/>
                  <a:pt x="2698000" y="13619"/>
                  <a:pt x="2698000" y="30400"/>
                </a:cubicBezTo>
                <a:lnTo>
                  <a:pt x="2698000" y="281200"/>
                </a:lnTo>
                <a:cubicBezTo>
                  <a:pt x="2698000" y="297981"/>
                  <a:pt x="2684381" y="311600"/>
                  <a:pt x="26676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srgbClr val="303030"/>
                </a:solidFill>
                <a:latin typeface="Arial"/>
              </a:rPr>
              <a:t>LÃNH THỔ RỘNG LỚN, TNTN PHONG PHÚ</a:t>
            </a:r>
          </a:p>
        </p:txBody>
      </p:sp>
      <p:sp>
        <p:nvSpPr>
          <p:cNvPr id="104" name="MainTopic"/>
          <p:cNvSpPr/>
          <p:nvPr/>
        </p:nvSpPr>
        <p:spPr>
          <a:xfrm>
            <a:off x="5006061" y="3945496"/>
            <a:ext cx="4010731" cy="845442"/>
          </a:xfrm>
          <a:custGeom>
            <a:avLst/>
            <a:gdLst>
              <a:gd name="rtl" fmla="*/ 136800 w 1945600"/>
              <a:gd name="rtt" fmla="*/ 87400 h 311600"/>
              <a:gd name="rtr" fmla="*/ 1816400 w 1945600"/>
              <a:gd name="rtb" fmla="*/ 231800 h 311600"/>
            </a:gdLst>
            <a:ahLst/>
            <a:cxnLst/>
            <a:rect l="rtl" t="rtt" r="rtr" b="rtb"/>
            <a:pathLst>
              <a:path w="1945600" h="311600">
                <a:moveTo>
                  <a:pt x="30400" y="0"/>
                </a:moveTo>
                <a:lnTo>
                  <a:pt x="1915200" y="0"/>
                </a:lnTo>
                <a:cubicBezTo>
                  <a:pt x="1931981" y="0"/>
                  <a:pt x="1945600" y="13619"/>
                  <a:pt x="1945600" y="30400"/>
                </a:cubicBezTo>
                <a:lnTo>
                  <a:pt x="1945600" y="281200"/>
                </a:lnTo>
                <a:cubicBezTo>
                  <a:pt x="1945600" y="297981"/>
                  <a:pt x="1931981" y="311600"/>
                  <a:pt x="19152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>
                <a:solidFill>
                  <a:srgbClr val="303030"/>
                </a:solidFill>
                <a:latin typeface="Arial"/>
              </a:rPr>
              <a:t>ÁP DỤNG THÀNH TỰU KHKT</a:t>
            </a:r>
          </a:p>
        </p:txBody>
      </p:sp>
      <p:sp>
        <p:nvSpPr>
          <p:cNvPr id="106" name="MainTopic"/>
          <p:cNvSpPr/>
          <p:nvPr/>
        </p:nvSpPr>
        <p:spPr>
          <a:xfrm>
            <a:off x="5109093" y="5405191"/>
            <a:ext cx="3700057" cy="720460"/>
          </a:xfrm>
          <a:custGeom>
            <a:avLst/>
            <a:gdLst>
              <a:gd name="rtl" fmla="*/ 136800 w 2052000"/>
              <a:gd name="rtt" fmla="*/ 87400 h 311600"/>
              <a:gd name="rtr" fmla="*/ 1922800 w 2052000"/>
              <a:gd name="rtb" fmla="*/ 231800 h 311600"/>
            </a:gdLst>
            <a:ahLst/>
            <a:cxnLst/>
            <a:rect l="rtl" t="rtt" r="rtr" b="rtb"/>
            <a:pathLst>
              <a:path w="2052000" h="311600">
                <a:moveTo>
                  <a:pt x="30400" y="0"/>
                </a:moveTo>
                <a:lnTo>
                  <a:pt x="2021600" y="0"/>
                </a:lnTo>
                <a:cubicBezTo>
                  <a:pt x="2038381" y="0"/>
                  <a:pt x="2052000" y="13619"/>
                  <a:pt x="2052000" y="30400"/>
                </a:cubicBezTo>
                <a:lnTo>
                  <a:pt x="2052000" y="281200"/>
                </a:lnTo>
                <a:cubicBezTo>
                  <a:pt x="2052000" y="297981"/>
                  <a:pt x="2038381" y="311600"/>
                  <a:pt x="20216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800" b="1" dirty="0">
                <a:solidFill>
                  <a:srgbClr val="303030"/>
                </a:solidFill>
                <a:latin typeface="Arial"/>
              </a:rPr>
              <a:t>CHÍNH SÁCH CỦA NHÀ NƯỚC</a:t>
            </a:r>
          </a:p>
        </p:txBody>
      </p:sp>
      <p:sp>
        <p:nvSpPr>
          <p:cNvPr id="108" name="MainTopic"/>
          <p:cNvSpPr/>
          <p:nvPr/>
        </p:nvSpPr>
        <p:spPr>
          <a:xfrm>
            <a:off x="360608" y="3945498"/>
            <a:ext cx="3221925" cy="948473"/>
          </a:xfrm>
          <a:custGeom>
            <a:avLst/>
            <a:gdLst>
              <a:gd name="rtl" fmla="*/ 136800 w 1368000"/>
              <a:gd name="rtt" fmla="*/ 87400 h 311600"/>
              <a:gd name="rtr" fmla="*/ 1238800 w 1368000"/>
              <a:gd name="rtb" fmla="*/ 231800 h 311600"/>
            </a:gdLst>
            <a:ahLst/>
            <a:cxnLst/>
            <a:rect l="rtl" t="rtt" r="rtr" b="rtb"/>
            <a:pathLst>
              <a:path w="1368000" h="311600">
                <a:moveTo>
                  <a:pt x="30400" y="0"/>
                </a:moveTo>
                <a:lnTo>
                  <a:pt x="1337600" y="0"/>
                </a:lnTo>
                <a:cubicBezTo>
                  <a:pt x="1354381" y="0"/>
                  <a:pt x="1368000" y="13619"/>
                  <a:pt x="1368000" y="30400"/>
                </a:cubicBezTo>
                <a:lnTo>
                  <a:pt x="1368000" y="281200"/>
                </a:lnTo>
                <a:cubicBezTo>
                  <a:pt x="1368000" y="297981"/>
                  <a:pt x="1354381" y="311600"/>
                  <a:pt x="13376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3200" b="1" dirty="0">
                <a:solidFill>
                  <a:srgbClr val="303030"/>
                </a:solidFill>
                <a:latin typeface="Arial"/>
              </a:rPr>
              <a:t>BUÔN BÁN VŨ KHÍ</a:t>
            </a:r>
          </a:p>
        </p:txBody>
      </p:sp>
      <p:sp>
        <p:nvSpPr>
          <p:cNvPr id="110" name="MainTopic"/>
          <p:cNvSpPr/>
          <p:nvPr/>
        </p:nvSpPr>
        <p:spPr>
          <a:xfrm>
            <a:off x="204481" y="2434289"/>
            <a:ext cx="3378053" cy="935720"/>
          </a:xfrm>
          <a:custGeom>
            <a:avLst/>
            <a:gdLst>
              <a:gd name="rtl" fmla="*/ 136800 w 2272400"/>
              <a:gd name="rtt" fmla="*/ 87400 h 311600"/>
              <a:gd name="rtr" fmla="*/ 2143200 w 2272400"/>
              <a:gd name="rtb" fmla="*/ 231800 h 311600"/>
            </a:gdLst>
            <a:ahLst/>
            <a:cxnLst/>
            <a:rect l="rtl" t="rtt" r="rtr" b="rtb"/>
            <a:pathLst>
              <a:path w="2272400" h="311600">
                <a:moveTo>
                  <a:pt x="30400" y="0"/>
                </a:moveTo>
                <a:lnTo>
                  <a:pt x="2242000" y="0"/>
                </a:lnTo>
                <a:cubicBezTo>
                  <a:pt x="2258781" y="0"/>
                  <a:pt x="2272400" y="13619"/>
                  <a:pt x="2272400" y="30400"/>
                </a:cubicBezTo>
                <a:lnTo>
                  <a:pt x="2272400" y="281200"/>
                </a:lnTo>
                <a:cubicBezTo>
                  <a:pt x="2272400" y="297981"/>
                  <a:pt x="2258781" y="311600"/>
                  <a:pt x="22420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>
                <a:solidFill>
                  <a:srgbClr val="303030"/>
                </a:solidFill>
                <a:latin typeface="Arial"/>
              </a:rPr>
              <a:t>KHÔNG BỊ CHIẾN TRANH TÀN PHÁ</a:t>
            </a:r>
          </a:p>
        </p:txBody>
      </p:sp>
    </p:spTree>
    <p:extLst>
      <p:ext uri="{BB962C8B-B14F-4D97-AF65-F5344CB8AC3E}">
        <p14:creationId xmlns:p14="http://schemas.microsoft.com/office/powerpoint/2010/main" val="17247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 animBg="1"/>
      <p:bldP spid="1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92163" name="Picture 3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93713" cy="438150"/>
          </a:xfrm>
          <a:prstGeom prst="rect">
            <a:avLst/>
          </a:prstGeom>
          <a:noFill/>
        </p:spPr>
      </p:pic>
      <p:pic>
        <p:nvPicPr>
          <p:cNvPr id="92164" name="Picture 4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741613"/>
            <a:ext cx="495300" cy="441325"/>
          </a:xfrm>
          <a:prstGeom prst="rect">
            <a:avLst/>
          </a:prstGeom>
          <a:noFill/>
        </p:spPr>
      </p:pic>
      <p:pic>
        <p:nvPicPr>
          <p:cNvPr id="92165" name="Picture 5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715000"/>
            <a:ext cx="495300" cy="436563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0326" y="0"/>
            <a:ext cx="9083674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216" tIns="45604" rIns="91216" bIns="45604" anchor="ctr"/>
          <a:lstStyle/>
          <a:p>
            <a:pPr algn="ctr" defTabSz="912813" eaLnBrk="1" hangingPunct="1"/>
            <a:endParaRPr lang="vi-VN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-17320" y="0"/>
            <a:ext cx="8945563" cy="5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2" tIns="45588" rIns="91182" bIns="45588">
            <a:spAutoFit/>
          </a:bodyPr>
          <a:lstStyle/>
          <a:p>
            <a:pPr algn="ctr" defTabSz="741363" eaLnBrk="1" hangingPunct="1"/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TIẾT 9. BÀI 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8 :  NƯỚC MĨ</a:t>
            </a:r>
          </a:p>
        </p:txBody>
      </p:sp>
      <p:pic>
        <p:nvPicPr>
          <p:cNvPr id="92170" name="Picture 10" descr="trang 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80362" y="117475"/>
            <a:ext cx="1163638" cy="1168400"/>
          </a:xfrm>
          <a:prstGeom prst="rect">
            <a:avLst/>
          </a:prstGeom>
          <a:noFill/>
        </p:spPr>
      </p:pic>
      <p:pic>
        <p:nvPicPr>
          <p:cNvPr id="92171" name="Picture 11" descr="trang 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6" y="5715000"/>
            <a:ext cx="1162050" cy="1168400"/>
          </a:xfrm>
          <a:prstGeom prst="rect">
            <a:avLst/>
          </a:prstGeom>
          <a:noFill/>
        </p:spPr>
      </p:pic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-17320" y="701675"/>
            <a:ext cx="8910927" cy="1076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216" tIns="45604" rIns="91216" bIns="4560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II: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2174" name="Picture 14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69" y="464290"/>
            <a:ext cx="8229600" cy="1428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83543" y="2121108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Kinh</a:t>
            </a:r>
            <a:r>
              <a:rPr lang="en-US" sz="4400" dirty="0"/>
              <a:t> </a:t>
            </a:r>
            <a:r>
              <a:rPr lang="en-US" sz="4400" dirty="0" err="1" smtClean="0"/>
              <a:t>tế</a:t>
            </a:r>
            <a:r>
              <a:rPr lang="en-US" sz="4400" dirty="0" smtClean="0"/>
              <a:t> </a:t>
            </a:r>
            <a:r>
              <a:rPr lang="en-US" sz="4400" dirty="0" err="1" smtClean="0"/>
              <a:t>nước</a:t>
            </a:r>
            <a:r>
              <a:rPr lang="en-US" sz="4400" dirty="0" smtClean="0"/>
              <a:t> </a:t>
            </a:r>
            <a:r>
              <a:rPr lang="en-US" sz="4400" dirty="0" err="1" smtClean="0"/>
              <a:t>Mĩ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những</a:t>
            </a:r>
            <a:r>
              <a:rPr lang="en-US" sz="4400" dirty="0" smtClean="0"/>
              <a:t> </a:t>
            </a:r>
            <a:r>
              <a:rPr lang="en-US" sz="4400" dirty="0" err="1" smtClean="0"/>
              <a:t>thập</a:t>
            </a:r>
            <a:r>
              <a:rPr lang="en-US" sz="4400" dirty="0" smtClean="0"/>
              <a:t> </a:t>
            </a:r>
            <a:r>
              <a:rPr lang="en-US" sz="4400" dirty="0" err="1" smtClean="0"/>
              <a:t>niên</a:t>
            </a:r>
            <a:r>
              <a:rPr lang="en-US" sz="4400" dirty="0" smtClean="0"/>
              <a:t> </a:t>
            </a:r>
            <a:r>
              <a:rPr lang="en-US" sz="4400" dirty="0" err="1" smtClean="0"/>
              <a:t>tiếp</a:t>
            </a:r>
            <a:r>
              <a:rPr lang="en-US" sz="4400" dirty="0" smtClean="0"/>
              <a:t> </a:t>
            </a:r>
            <a:r>
              <a:rPr lang="en-US" sz="4400" dirty="0" err="1" smtClean="0"/>
              <a:t>theo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612179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3200400"/>
            <a:ext cx="188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</a:rPr>
              <a:t>Lòch söû lôùp 9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16760"/>
              </p:ext>
            </p:extLst>
          </p:nvPr>
        </p:nvGraphicFramePr>
        <p:xfrm>
          <a:off x="-38101" y="152400"/>
          <a:ext cx="9144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Slide" r:id="rId3" imgW="2581804" imgH="1935611" progId="PowerPoint.Slide.8">
                  <p:embed/>
                </p:oleObj>
              </mc:Choice>
              <mc:Fallback>
                <p:oleObj name="Slide" r:id="rId3" imgW="2581804" imgH="193561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1" y="152400"/>
                        <a:ext cx="9144000" cy="647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41725" y="2089150"/>
            <a:ext cx="1600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CHỦ ĐỀ 3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733800" y="2514600"/>
            <a:ext cx="16002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14432" y="2770909"/>
            <a:ext cx="52389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VNI-Juni" pitchFamily="2" charset="0"/>
              </a:rPr>
              <a:t>MÓ, </a:t>
            </a:r>
            <a:r>
              <a:rPr lang="en-US" sz="4000" dirty="0" smtClean="0">
                <a:solidFill>
                  <a:srgbClr val="FF0000"/>
                </a:solidFill>
                <a:latin typeface="VNI-Juni" pitchFamily="2" charset="0"/>
              </a:rPr>
              <a:t>NHAÄT </a:t>
            </a:r>
            <a:r>
              <a:rPr lang="en-US" sz="4000" dirty="0">
                <a:solidFill>
                  <a:srgbClr val="FF0000"/>
                </a:solidFill>
                <a:latin typeface="VNI-Juni" pitchFamily="2" charset="0"/>
              </a:rPr>
              <a:t>BAÛN, TAÂY AÂU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VNI-Juni" pitchFamily="2" charset="0"/>
              </a:rPr>
              <a:t>    TÖØ 1945 ÑEÁN NAY</a:t>
            </a:r>
            <a:endParaRPr lang="en-US" sz="4400" dirty="0">
              <a:solidFill>
                <a:srgbClr val="FF00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204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 animBg="1"/>
      <p:bldP spid="20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MMConnector"/>
          <p:cNvSpPr/>
          <p:nvPr/>
        </p:nvSpPr>
        <p:spPr>
          <a:xfrm>
            <a:off x="3081908" y="2185149"/>
            <a:ext cx="1024803" cy="1261456"/>
          </a:xfrm>
          <a:custGeom>
            <a:avLst/>
            <a:gdLst/>
            <a:ahLst/>
            <a:cxnLst/>
            <a:rect l="0" t="0" r="0" b="0"/>
            <a:pathLst>
              <a:path w="478800" h="497800" fill="none">
                <a:moveTo>
                  <a:pt x="-239400" y="-248900"/>
                </a:moveTo>
                <a:cubicBezTo>
                  <a:pt x="9150" y="-248900"/>
                  <a:pt x="-37310" y="248900"/>
                  <a:pt x="239400" y="248900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105" name="MMConnector"/>
          <p:cNvSpPr/>
          <p:nvPr/>
        </p:nvSpPr>
        <p:spPr>
          <a:xfrm>
            <a:off x="3081908" y="3013280"/>
            <a:ext cx="1024803" cy="2917719"/>
          </a:xfrm>
          <a:custGeom>
            <a:avLst/>
            <a:gdLst/>
            <a:ahLst/>
            <a:cxnLst/>
            <a:rect l="0" t="0" r="0" b="0"/>
            <a:pathLst>
              <a:path w="478800" h="1151400" fill="none">
                <a:moveTo>
                  <a:pt x="-239400" y="-575700"/>
                </a:moveTo>
                <a:cubicBezTo>
                  <a:pt x="68485" y="-575700"/>
                  <a:pt x="-175758" y="575700"/>
                  <a:pt x="239400" y="575700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107" name="MMConnector"/>
          <p:cNvSpPr/>
          <p:nvPr/>
        </p:nvSpPr>
        <p:spPr>
          <a:xfrm>
            <a:off x="3081908" y="3841412"/>
            <a:ext cx="1024803" cy="4573982"/>
          </a:xfrm>
          <a:custGeom>
            <a:avLst/>
            <a:gdLst/>
            <a:ahLst/>
            <a:cxnLst/>
            <a:rect l="0" t="0" r="0" b="0"/>
            <a:pathLst>
              <a:path w="478800" h="1805000" fill="none">
                <a:moveTo>
                  <a:pt x="-239400" y="-902500"/>
                </a:moveTo>
                <a:cubicBezTo>
                  <a:pt x="95174" y="-902500"/>
                  <a:pt x="-238032" y="902500"/>
                  <a:pt x="239400" y="902500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101" name="MainIdea"/>
          <p:cNvSpPr/>
          <p:nvPr/>
        </p:nvSpPr>
        <p:spPr>
          <a:xfrm>
            <a:off x="647416" y="341112"/>
            <a:ext cx="5991391" cy="1213309"/>
          </a:xfrm>
          <a:custGeom>
            <a:avLst/>
            <a:gdLst>
              <a:gd name="rtl" fmla="*/ 174800 w 1862000"/>
              <a:gd name="rtt" fmla="*/ 155800 h 478800"/>
              <a:gd name="rtr" fmla="*/ 1694800 w 1862000"/>
              <a:gd name="rtb" fmla="*/ 330600 h 478800"/>
            </a:gdLst>
            <a:ahLst/>
            <a:cxnLst/>
            <a:rect l="rtl" t="rtt" r="rtr" b="rtb"/>
            <a:pathLst>
              <a:path w="1862000" h="478800">
                <a:moveTo>
                  <a:pt x="60800" y="0"/>
                </a:moveTo>
                <a:lnTo>
                  <a:pt x="1801200" y="0"/>
                </a:lnTo>
                <a:cubicBezTo>
                  <a:pt x="1834762" y="0"/>
                  <a:pt x="1862000" y="27238"/>
                  <a:pt x="1862000" y="60800"/>
                </a:cubicBezTo>
                <a:lnTo>
                  <a:pt x="1862000" y="418000"/>
                </a:lnTo>
                <a:cubicBezTo>
                  <a:pt x="1862000" y="451562"/>
                  <a:pt x="1834762" y="478800"/>
                  <a:pt x="1801200" y="478800"/>
                </a:cubicBezTo>
                <a:lnTo>
                  <a:pt x="60800" y="478800"/>
                </a:lnTo>
                <a:cubicBezTo>
                  <a:pt x="27238" y="478800"/>
                  <a:pt x="0" y="451562"/>
                  <a:pt x="0" y="418000"/>
                </a:cubicBezTo>
                <a:lnTo>
                  <a:pt x="0" y="60800"/>
                </a:lnTo>
                <a:cubicBezTo>
                  <a:pt x="0" y="27238"/>
                  <a:pt x="27238" y="0"/>
                  <a:pt x="60800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3600" b="1">
                <a:solidFill>
                  <a:srgbClr val="303030"/>
                </a:solidFill>
                <a:latin typeface="Arial"/>
              </a:rPr>
              <a:t>BIỂU HIỆN SUY GIẢM</a:t>
            </a:r>
          </a:p>
        </p:txBody>
      </p:sp>
      <p:sp>
        <p:nvSpPr>
          <p:cNvPr id="102" name="MainTopic"/>
          <p:cNvSpPr/>
          <p:nvPr/>
        </p:nvSpPr>
        <p:spPr>
          <a:xfrm>
            <a:off x="3643112" y="2421070"/>
            <a:ext cx="4945081" cy="789614"/>
          </a:xfrm>
          <a:custGeom>
            <a:avLst/>
            <a:gdLst>
              <a:gd name="rtl" fmla="*/ 136800 w 2310400"/>
              <a:gd name="rtt" fmla="*/ 87400 h 311600"/>
              <a:gd name="rtr" fmla="*/ 2181200 w 2310400"/>
              <a:gd name="rtb" fmla="*/ 231800 h 311600"/>
            </a:gdLst>
            <a:ahLst/>
            <a:cxnLst/>
            <a:rect l="rtl" t="rtt" r="rtr" b="rtb"/>
            <a:pathLst>
              <a:path w="2310400" h="311600">
                <a:moveTo>
                  <a:pt x="30400" y="0"/>
                </a:moveTo>
                <a:lnTo>
                  <a:pt x="2280000" y="0"/>
                </a:lnTo>
                <a:cubicBezTo>
                  <a:pt x="2296781" y="0"/>
                  <a:pt x="2310400" y="13619"/>
                  <a:pt x="2310400" y="30400"/>
                </a:cubicBezTo>
                <a:lnTo>
                  <a:pt x="2310400" y="281200"/>
                </a:lnTo>
                <a:cubicBezTo>
                  <a:pt x="2310400" y="297981"/>
                  <a:pt x="2296781" y="311600"/>
                  <a:pt x="22800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>
                <a:solidFill>
                  <a:srgbClr val="303030"/>
                </a:solidFill>
                <a:latin typeface="Arial"/>
              </a:rPr>
              <a:t>CÔNG NGHIỆP CHIẾM 1/3 THẾ GIỚI</a:t>
            </a:r>
          </a:p>
        </p:txBody>
      </p:sp>
      <p:sp>
        <p:nvSpPr>
          <p:cNvPr id="104" name="MainTopic"/>
          <p:cNvSpPr/>
          <p:nvPr/>
        </p:nvSpPr>
        <p:spPr>
          <a:xfrm>
            <a:off x="3594310" y="4077333"/>
            <a:ext cx="4993882" cy="789614"/>
          </a:xfrm>
          <a:custGeom>
            <a:avLst/>
            <a:gdLst>
              <a:gd name="rtl" fmla="*/ 136800 w 2333200"/>
              <a:gd name="rtt" fmla="*/ 87400 h 311600"/>
              <a:gd name="rtr" fmla="*/ 2204000 w 2333200"/>
              <a:gd name="rtb" fmla="*/ 231800 h 311600"/>
            </a:gdLst>
            <a:ahLst/>
            <a:cxnLst/>
            <a:rect l="rtl" t="rtt" r="rtr" b="rtb"/>
            <a:pathLst>
              <a:path w="2333200" h="311600">
                <a:moveTo>
                  <a:pt x="30400" y="0"/>
                </a:moveTo>
                <a:lnTo>
                  <a:pt x="2302800" y="0"/>
                </a:lnTo>
                <a:cubicBezTo>
                  <a:pt x="2319581" y="0"/>
                  <a:pt x="2333200" y="13619"/>
                  <a:pt x="2333200" y="30400"/>
                </a:cubicBezTo>
                <a:lnTo>
                  <a:pt x="2333200" y="281200"/>
                </a:lnTo>
                <a:cubicBezTo>
                  <a:pt x="2333200" y="297981"/>
                  <a:pt x="2319581" y="311600"/>
                  <a:pt x="23028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srgbClr val="303030"/>
                </a:solidFill>
                <a:latin typeface="Arial"/>
              </a:rPr>
              <a:t>DỰ TRỮ VÀNG CHIẾM 1/4 THẾ GIỚI</a:t>
            </a:r>
          </a:p>
        </p:txBody>
      </p:sp>
      <p:sp>
        <p:nvSpPr>
          <p:cNvPr id="106" name="MainTopic"/>
          <p:cNvSpPr/>
          <p:nvPr/>
        </p:nvSpPr>
        <p:spPr>
          <a:xfrm>
            <a:off x="3594310" y="5733596"/>
            <a:ext cx="5172815" cy="789614"/>
          </a:xfrm>
          <a:custGeom>
            <a:avLst/>
            <a:gdLst>
              <a:gd name="rtl" fmla="*/ 136800 w 2416800"/>
              <a:gd name="rtt" fmla="*/ 87400 h 311600"/>
              <a:gd name="rtr" fmla="*/ 2287600 w 2416800"/>
              <a:gd name="rtb" fmla="*/ 231800 h 311600"/>
            </a:gdLst>
            <a:ahLst/>
            <a:cxnLst/>
            <a:rect l="rtl" t="rtt" r="rtr" b="rtb"/>
            <a:pathLst>
              <a:path w="2416800" h="311600">
                <a:moveTo>
                  <a:pt x="30400" y="0"/>
                </a:moveTo>
                <a:lnTo>
                  <a:pt x="2386400" y="0"/>
                </a:lnTo>
                <a:cubicBezTo>
                  <a:pt x="2403181" y="0"/>
                  <a:pt x="2416800" y="13619"/>
                  <a:pt x="2416800" y="30400"/>
                </a:cubicBezTo>
                <a:lnTo>
                  <a:pt x="2416800" y="281200"/>
                </a:lnTo>
                <a:cubicBezTo>
                  <a:pt x="2416800" y="297981"/>
                  <a:pt x="2403181" y="311600"/>
                  <a:pt x="2386400" y="311600"/>
                </a:cubicBezTo>
                <a:lnTo>
                  <a:pt x="30400" y="311600"/>
                </a:lnTo>
                <a:cubicBezTo>
                  <a:pt x="13619" y="311600"/>
                  <a:pt x="0" y="297981"/>
                  <a:pt x="0" y="2812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5F9FE"/>
          </a:solidFill>
          <a:ln w="7600" cap="flat">
            <a:solidFill>
              <a:srgbClr val="4486B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>
                <a:solidFill>
                  <a:srgbClr val="303030"/>
                </a:solidFill>
                <a:latin typeface="Arial"/>
              </a:rPr>
              <a:t>KHÔNG CÒN LÀ </a:t>
            </a:r>
            <a:r>
              <a:rPr sz="2400" b="1" dirty="0" smtClean="0">
                <a:solidFill>
                  <a:srgbClr val="303030"/>
                </a:solidFill>
                <a:latin typeface="Arial"/>
              </a:rPr>
              <a:t>T</a:t>
            </a:r>
            <a:r>
              <a:rPr lang="en-US" sz="2400" b="1" dirty="0" smtClean="0">
                <a:solidFill>
                  <a:srgbClr val="303030"/>
                </a:solidFill>
                <a:latin typeface="Arial"/>
              </a:rPr>
              <a:t>RUNG TÂM </a:t>
            </a:r>
            <a:r>
              <a:rPr sz="24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KT </a:t>
            </a:r>
            <a:r>
              <a:rPr lang="en-US" sz="2400" b="1" dirty="0" smtClean="0">
                <a:solidFill>
                  <a:srgbClr val="303030"/>
                </a:solidFill>
                <a:latin typeface="Arial"/>
              </a:rPr>
              <a:t>–</a:t>
            </a:r>
            <a:r>
              <a:rPr sz="2400" b="1" dirty="0" smtClean="0">
                <a:solidFill>
                  <a:srgbClr val="303030"/>
                </a:solidFill>
                <a:latin typeface="Arial"/>
              </a:rPr>
              <a:t>T</a:t>
            </a:r>
            <a:r>
              <a:rPr lang="en-US" sz="2400" b="1" dirty="0" smtClean="0">
                <a:solidFill>
                  <a:srgbClr val="303030"/>
                </a:solidFill>
                <a:latin typeface="Arial"/>
              </a:rPr>
              <a:t>C </a:t>
            </a:r>
            <a:r>
              <a:rPr sz="2400" b="1" dirty="0" smtClean="0">
                <a:solidFill>
                  <a:srgbClr val="303030"/>
                </a:solidFill>
                <a:latin typeface="Arial"/>
              </a:rPr>
              <a:t> DUY 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NHẤT</a:t>
            </a:r>
          </a:p>
        </p:txBody>
      </p:sp>
    </p:spTree>
    <p:extLst>
      <p:ext uri="{BB962C8B-B14F-4D97-AF65-F5344CB8AC3E}">
        <p14:creationId xmlns:p14="http://schemas.microsoft.com/office/powerpoint/2010/main" val="7929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4" grpId="0" animBg="1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Những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nguyên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nhân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nào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làm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cho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địa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vị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kinh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của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Mĩ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suy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giảm</a:t>
            </a:r>
            <a:r>
              <a:rPr lang="en-US" sz="6000" b="1" dirty="0" smtClean="0"/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564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209925"/>
            <a:ext cx="47132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đ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504950"/>
            <a:ext cx="47323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p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048250"/>
            <a:ext cx="4708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Tokio-japan-23341896-500-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47323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mi 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0"/>
            <a:ext cx="3176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4648200" y="0"/>
            <a:ext cx="1319213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3" tIns="45701" rIns="91403" bIns="45701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HÌNH ẢNH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SỰ CẠNH TRANH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GIỮA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MĨ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VÀ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NHẬT BẢN,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TÂY ÂU</a:t>
            </a: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0" y="0"/>
            <a:ext cx="2136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ctr" defTabSz="912813"/>
            <a:r>
              <a:rPr lang="en-US" sz="2000" b="1"/>
              <a:t>NHẬT BẢN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50800" y="5170488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defTabSz="912813">
              <a:defRPr/>
            </a:pPr>
            <a:r>
              <a:rPr lang="en-US" sz="2400" b="1" i="1" dirty="0">
                <a:latin typeface="Arial" charset="0"/>
              </a:rPr>
              <a:t>PHÁP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1754188" y="2667000"/>
            <a:ext cx="99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defTabSz="912813">
              <a:defRPr/>
            </a:pPr>
            <a:r>
              <a:rPr lang="en-US" sz="2800" b="1" i="1" dirty="0">
                <a:solidFill>
                  <a:srgbClr val="FFFF00"/>
                </a:solidFill>
                <a:latin typeface="Arial" charset="0"/>
              </a:rPr>
              <a:t>ĐỨC</a:t>
            </a: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28575" y="3395663"/>
            <a:ext cx="18018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/>
          <a:p>
            <a:pPr defTabSz="912813">
              <a:defRPr/>
            </a:pPr>
            <a:r>
              <a:rPr lang="en-US" sz="2800" b="1" i="1" dirty="0">
                <a:solidFill>
                  <a:schemeClr val="bg1"/>
                </a:solidFill>
                <a:latin typeface="Arial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42739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_My_XH_W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26_My_XH_W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00400" y="6429375"/>
            <a:ext cx="3278188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4139" tIns="37068" rIns="74139" bIns="37068">
            <a:spAutoFit/>
          </a:bodyPr>
          <a:lstStyle/>
          <a:p>
            <a:pPr defTabSz="741363"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KIỆN 11 - 9 - 2001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6477000"/>
            <a:ext cx="762000" cy="37087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ctr">
              <a:lnSpc>
                <a:spcPct val="120000"/>
              </a:lnSpc>
              <a:spcBef>
                <a:spcPct val="60000"/>
              </a:spcBef>
            </a:pPr>
            <a:r>
              <a:rPr lang="en-US" sz="2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Clip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63" name="Group 119"/>
          <p:cNvGraphicFramePr>
            <a:graphicFrameLocks noGrp="1"/>
          </p:cNvGraphicFramePr>
          <p:nvPr>
            <p:ph sz="half" idx="2"/>
          </p:nvPr>
        </p:nvGraphicFramePr>
        <p:xfrm>
          <a:off x="228600" y="685799"/>
          <a:ext cx="8839200" cy="6172201"/>
        </p:xfrm>
        <a:graphic>
          <a:graphicData uri="http://schemas.openxmlformats.org/drawingml/2006/table">
            <a:tbl>
              <a:tblPr/>
              <a:tblGrid>
                <a:gridCol w="3505200"/>
                <a:gridCol w="1143000"/>
                <a:gridCol w="2743200"/>
                <a:gridCol w="1447800"/>
              </a:tblGrid>
              <a:tr h="514562"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Năm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469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Việt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Nam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1954-1973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Cam 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pu-chia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1969-1970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946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Triều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Tiên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1950- 1953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Li bi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1969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606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Goa-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ta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mê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-la</a:t>
                      </a: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1954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1960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1967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Grê-na-đa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39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In-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đô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nê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-xi-a</a:t>
                      </a: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1958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En-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xan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va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đo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946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Cu Ba</a:t>
                      </a: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1959-1961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Ni-ca-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ra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goa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Công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Gô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Pa-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-ma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946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Lào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1964-1973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Xu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Đăng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1988</a:t>
                      </a:r>
                    </a:p>
                  </a:txBody>
                  <a:tcPr marL="105948" marR="105948" marT="61008" marB="61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609" name="Text Box 65"/>
          <p:cNvSpPr txBox="1">
            <a:spLocks noChangeArrowheads="1"/>
          </p:cNvSpPr>
          <p:nvPr/>
        </p:nvSpPr>
        <p:spPr bwMode="auto">
          <a:xfrm>
            <a:off x="230724" y="-43124"/>
            <a:ext cx="8913277" cy="79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2282" tIns="56137" rIns="112282" bIns="56137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1945–2000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u="sng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(Theo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2001)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6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4" y="53746"/>
            <a:ext cx="8228493" cy="1145835"/>
          </a:xfrm>
        </p:spPr>
        <p:txBody>
          <a:bodyPr/>
          <a:lstStyle/>
          <a:p>
            <a:r>
              <a:rPr lang="en-US" dirty="0" err="1" smtClean="0"/>
              <a:t>Chênh</a:t>
            </a:r>
            <a:r>
              <a:rPr lang="en-US" dirty="0" smtClean="0"/>
              <a:t> </a:t>
            </a:r>
            <a:r>
              <a:rPr lang="en-US" dirty="0" err="1" smtClean="0"/>
              <a:t>lệch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</a:t>
            </a:r>
            <a:r>
              <a:rPr lang="en-US" dirty="0" err="1" smtClean="0"/>
              <a:t>nghèo</a:t>
            </a:r>
            <a:r>
              <a:rPr lang="en-US" dirty="0" smtClean="0"/>
              <a:t> ở </a:t>
            </a:r>
            <a:r>
              <a:rPr lang="en-US" dirty="0" err="1" smtClean="0"/>
              <a:t>Mĩ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153400" cy="5257800"/>
          </a:xfrm>
        </p:spPr>
      </p:pic>
    </p:spTree>
    <p:extLst>
      <p:ext uri="{BB962C8B-B14F-4D97-AF65-F5344CB8AC3E}">
        <p14:creationId xmlns:p14="http://schemas.microsoft.com/office/powerpoint/2010/main" val="213483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MMConnector"/>
          <p:cNvSpPr/>
          <p:nvPr/>
        </p:nvSpPr>
        <p:spPr>
          <a:xfrm>
            <a:off x="1533722" y="2639003"/>
            <a:ext cx="755645" cy="1048433"/>
          </a:xfrm>
          <a:custGeom>
            <a:avLst/>
            <a:gdLst/>
            <a:ahLst/>
            <a:cxnLst/>
            <a:rect l="0" t="0" r="0" b="0"/>
            <a:pathLst>
              <a:path w="511652" h="295286">
                <a:moveTo>
                  <a:pt x="-76275" y="20647"/>
                </a:moveTo>
                <a:cubicBezTo>
                  <a:pt x="-99354" y="39964"/>
                  <a:pt x="-100315" y="68522"/>
                  <a:pt x="-84700" y="85395"/>
                </a:cubicBezTo>
                <a:cubicBezTo>
                  <a:pt x="-69085" y="102269"/>
                  <a:pt x="-40262" y="103788"/>
                  <a:pt x="-19494" y="82006"/>
                </a:cubicBezTo>
                <a:cubicBezTo>
                  <a:pt x="-7048" y="68952"/>
                  <a:pt x="5399" y="55898"/>
                  <a:pt x="17640" y="42852"/>
                </a:cubicBezTo>
                <a:cubicBezTo>
                  <a:pt x="29881" y="29807"/>
                  <a:pt x="41917" y="16770"/>
                  <a:pt x="53956" y="3855"/>
                </a:cubicBezTo>
                <a:cubicBezTo>
                  <a:pt x="65995" y="-9059"/>
                  <a:pt x="78038" y="-21852"/>
                  <a:pt x="90176" y="-34434"/>
                </a:cubicBezTo>
                <a:cubicBezTo>
                  <a:pt x="102314" y="-47016"/>
                  <a:pt x="114547" y="-59389"/>
                  <a:pt x="126993" y="-71444"/>
                </a:cubicBezTo>
                <a:cubicBezTo>
                  <a:pt x="139439" y="-83500"/>
                  <a:pt x="152098" y="-95240"/>
                  <a:pt x="165066" y="-106542"/>
                </a:cubicBezTo>
                <a:cubicBezTo>
                  <a:pt x="178034" y="-117844"/>
                  <a:pt x="191310" y="-128709"/>
                  <a:pt x="204991" y="-138999"/>
                </a:cubicBezTo>
                <a:cubicBezTo>
                  <a:pt x="218672" y="-149290"/>
                  <a:pt x="232759" y="-159006"/>
                  <a:pt x="247249" y="-168000"/>
                </a:cubicBezTo>
                <a:cubicBezTo>
                  <a:pt x="261740" y="-176993"/>
                  <a:pt x="276633" y="-185264"/>
                  <a:pt x="292122" y="-192689"/>
                </a:cubicBezTo>
                <a:cubicBezTo>
                  <a:pt x="307611" y="-200115"/>
                  <a:pt x="323696" y="-206695"/>
                  <a:pt x="339602" y="-212296"/>
                </a:cubicBezTo>
                <a:cubicBezTo>
                  <a:pt x="355508" y="-217898"/>
                  <a:pt x="371234" y="-222520"/>
                  <a:pt x="389355" y="-226292"/>
                </a:cubicBezTo>
                <a:cubicBezTo>
                  <a:pt x="407476" y="-230064"/>
                  <a:pt x="427991" y="-232984"/>
                  <a:pt x="440793" y="-234520"/>
                </a:cubicBezTo>
                <a:cubicBezTo>
                  <a:pt x="453594" y="-236056"/>
                  <a:pt x="458681" y="-236208"/>
                  <a:pt x="463768" y="-236360"/>
                </a:cubicBezTo>
                <a:cubicBezTo>
                  <a:pt x="469237" y="-236523"/>
                  <a:pt x="472888" y="-239780"/>
                  <a:pt x="472888" y="-243960"/>
                </a:cubicBezTo>
                <a:cubicBezTo>
                  <a:pt x="472888" y="-248140"/>
                  <a:pt x="469221" y="-251106"/>
                  <a:pt x="463768" y="-251560"/>
                </a:cubicBezTo>
                <a:cubicBezTo>
                  <a:pt x="458567" y="-251993"/>
                  <a:pt x="453366" y="-252426"/>
                  <a:pt x="439971" y="-252331"/>
                </a:cubicBezTo>
                <a:cubicBezTo>
                  <a:pt x="426576" y="-252236"/>
                  <a:pt x="404987" y="-251613"/>
                  <a:pt x="385610" y="-249804"/>
                </a:cubicBezTo>
                <a:cubicBezTo>
                  <a:pt x="366233" y="-247995"/>
                  <a:pt x="349067" y="-245001"/>
                  <a:pt x="331505" y="-240962"/>
                </a:cubicBezTo>
                <a:cubicBezTo>
                  <a:pt x="313943" y="-236924"/>
                  <a:pt x="295985" y="-231841"/>
                  <a:pt x="278502" y="-225761"/>
                </a:cubicBezTo>
                <a:cubicBezTo>
                  <a:pt x="261020" y="-219682"/>
                  <a:pt x="244013" y="-212605"/>
                  <a:pt x="227366" y="-204706"/>
                </a:cubicBezTo>
                <a:cubicBezTo>
                  <a:pt x="210718" y="-196808"/>
                  <a:pt x="194429" y="-188088"/>
                  <a:pt x="178564" y="-178740"/>
                </a:cubicBezTo>
                <a:cubicBezTo>
                  <a:pt x="162700" y="-169392"/>
                  <a:pt x="147259" y="-159416"/>
                  <a:pt x="132187" y="-149005"/>
                </a:cubicBezTo>
                <a:cubicBezTo>
                  <a:pt x="117114" y="-138593"/>
                  <a:pt x="102410" y="-127747"/>
                  <a:pt x="88003" y="-116632"/>
                </a:cubicBezTo>
                <a:cubicBezTo>
                  <a:pt x="73597" y="-105517"/>
                  <a:pt x="59488" y="-94134"/>
                  <a:pt x="45587" y="-82636"/>
                </a:cubicBezTo>
                <a:cubicBezTo>
                  <a:pt x="31686" y="-71138"/>
                  <a:pt x="17993" y="-59524"/>
                  <a:pt x="4422" y="-47903"/>
                </a:cubicBezTo>
                <a:cubicBezTo>
                  <a:pt x="-9149" y="-36282"/>
                  <a:pt x="-22599" y="-24652"/>
                  <a:pt x="-36028" y="-13226"/>
                </a:cubicBezTo>
                <a:cubicBezTo>
                  <a:pt x="-49458" y="-1800"/>
                  <a:pt x="-62866" y="9424"/>
                  <a:pt x="-76275" y="20647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05" name="MMConnector"/>
          <p:cNvSpPr/>
          <p:nvPr/>
        </p:nvSpPr>
        <p:spPr>
          <a:xfrm>
            <a:off x="1533722" y="4578500"/>
            <a:ext cx="797400" cy="1399669"/>
          </a:xfrm>
          <a:custGeom>
            <a:avLst/>
            <a:gdLst/>
            <a:ahLst/>
            <a:cxnLst/>
            <a:rect l="0" t="0" r="0" b="0"/>
            <a:pathLst>
              <a:path w="539925" h="394210">
                <a:moveTo>
                  <a:pt x="-44577" y="-119304"/>
                </a:moveTo>
                <a:cubicBezTo>
                  <a:pt x="-62943" y="-143146"/>
                  <a:pt x="-91650" y="-144878"/>
                  <a:pt x="-109019" y="-129816"/>
                </a:cubicBezTo>
                <a:cubicBezTo>
                  <a:pt x="-126388" y="-114755"/>
                  <a:pt x="-128356" y="-86459"/>
                  <a:pt x="-107738" y="-64535"/>
                </a:cubicBezTo>
                <a:cubicBezTo>
                  <a:pt x="-95852" y="-51896"/>
                  <a:pt x="-83966" y="-39258"/>
                  <a:pt x="-72166" y="-26345"/>
                </a:cubicBezTo>
                <a:cubicBezTo>
                  <a:pt x="-60367" y="-13432"/>
                  <a:pt x="-48655" y="-246"/>
                  <a:pt x="-36898" y="13011"/>
                </a:cubicBezTo>
                <a:cubicBezTo>
                  <a:pt x="-25142" y="26267"/>
                  <a:pt x="-13341" y="39594"/>
                  <a:pt x="-1417" y="52921"/>
                </a:cubicBezTo>
                <a:cubicBezTo>
                  <a:pt x="10508" y="66248"/>
                  <a:pt x="22557" y="79576"/>
                  <a:pt x="34830" y="92792"/>
                </a:cubicBezTo>
                <a:cubicBezTo>
                  <a:pt x="47104" y="106009"/>
                  <a:pt x="59602" y="119114"/>
                  <a:pt x="72424" y="131991"/>
                </a:cubicBezTo>
                <a:cubicBezTo>
                  <a:pt x="85245" y="144867"/>
                  <a:pt x="98390" y="157515"/>
                  <a:pt x="111956" y="169786"/>
                </a:cubicBezTo>
                <a:cubicBezTo>
                  <a:pt x="125522" y="182056"/>
                  <a:pt x="139508" y="193950"/>
                  <a:pt x="153989" y="205286"/>
                </a:cubicBezTo>
                <a:cubicBezTo>
                  <a:pt x="168471" y="216622"/>
                  <a:pt x="183449" y="227400"/>
                  <a:pt x="198963" y="237405"/>
                </a:cubicBezTo>
                <a:cubicBezTo>
                  <a:pt x="214477" y="247410"/>
                  <a:pt x="230528" y="256642"/>
                  <a:pt x="247047" y="264893"/>
                </a:cubicBezTo>
                <a:cubicBezTo>
                  <a:pt x="263567" y="273143"/>
                  <a:pt x="280555" y="280412"/>
                  <a:pt x="297986" y="286512"/>
                </a:cubicBezTo>
                <a:cubicBezTo>
                  <a:pt x="315417" y="292613"/>
                  <a:pt x="333292" y="297545"/>
                  <a:pt x="351054" y="301347"/>
                </a:cubicBezTo>
                <a:cubicBezTo>
                  <a:pt x="368816" y="305148"/>
                  <a:pt x="386466" y="307818"/>
                  <a:pt x="405232" y="309088"/>
                </a:cubicBezTo>
                <a:cubicBezTo>
                  <a:pt x="423999" y="310357"/>
                  <a:pt x="443884" y="310226"/>
                  <a:pt x="463768" y="310095"/>
                </a:cubicBezTo>
                <a:cubicBezTo>
                  <a:pt x="469240" y="310059"/>
                  <a:pt x="472888" y="306470"/>
                  <a:pt x="472888" y="302290"/>
                </a:cubicBezTo>
                <a:cubicBezTo>
                  <a:pt x="472888" y="298110"/>
                  <a:pt x="469221" y="294938"/>
                  <a:pt x="463768" y="294485"/>
                </a:cubicBezTo>
                <a:cubicBezTo>
                  <a:pt x="444666" y="292897"/>
                  <a:pt x="425564" y="291308"/>
                  <a:pt x="407855" y="288413"/>
                </a:cubicBezTo>
                <a:cubicBezTo>
                  <a:pt x="390145" y="285518"/>
                  <a:pt x="373828" y="281315"/>
                  <a:pt x="357612" y="276115"/>
                </a:cubicBezTo>
                <a:cubicBezTo>
                  <a:pt x="341395" y="270915"/>
                  <a:pt x="325278" y="264716"/>
                  <a:pt x="309752" y="257507"/>
                </a:cubicBezTo>
                <a:cubicBezTo>
                  <a:pt x="294225" y="250299"/>
                  <a:pt x="279290" y="242079"/>
                  <a:pt x="264880" y="233011"/>
                </a:cubicBezTo>
                <a:cubicBezTo>
                  <a:pt x="250471" y="223943"/>
                  <a:pt x="236588" y="214027"/>
                  <a:pt x="223233" y="203422"/>
                </a:cubicBezTo>
                <a:cubicBezTo>
                  <a:pt x="209879" y="192816"/>
                  <a:pt x="197052" y="181522"/>
                  <a:pt x="184674" y="169698"/>
                </a:cubicBezTo>
                <a:cubicBezTo>
                  <a:pt x="172296" y="157874"/>
                  <a:pt x="160367" y="145520"/>
                  <a:pt x="148793" y="132772"/>
                </a:cubicBezTo>
                <a:cubicBezTo>
                  <a:pt x="137219" y="120024"/>
                  <a:pt x="126001" y="106882"/>
                  <a:pt x="115032" y="93454"/>
                </a:cubicBezTo>
                <a:cubicBezTo>
                  <a:pt x="104063" y="80027"/>
                  <a:pt x="93343" y="66315"/>
                  <a:pt x="82766" y="52407"/>
                </a:cubicBezTo>
                <a:cubicBezTo>
                  <a:pt x="72189" y="38498"/>
                  <a:pt x="61755" y="24393"/>
                  <a:pt x="51347" y="10168"/>
                </a:cubicBezTo>
                <a:cubicBezTo>
                  <a:pt x="40938" y="-4057"/>
                  <a:pt x="30555" y="-18401"/>
                  <a:pt x="20113" y="-32807"/>
                </a:cubicBezTo>
                <a:cubicBezTo>
                  <a:pt x="9671" y="-47212"/>
                  <a:pt x="-829" y="-61678"/>
                  <a:pt x="-11620" y="-76105"/>
                </a:cubicBezTo>
                <a:cubicBezTo>
                  <a:pt x="-22412" y="-90531"/>
                  <a:pt x="-33494" y="-104918"/>
                  <a:pt x="-44577" y="-119304"/>
                </a:cubicBezTo>
                <a:close/>
              </a:path>
            </a:pathLst>
          </a:custGeom>
          <a:solidFill>
            <a:srgbClr val="F78181"/>
          </a:solidFill>
          <a:ln w="7600" cap="rnd">
            <a:solidFill>
              <a:srgbClr val="F78181"/>
            </a:solidFill>
            <a:round/>
          </a:ln>
        </p:spPr>
      </p:sp>
      <p:sp>
        <p:nvSpPr>
          <p:cNvPr id="107" name="MMConnector"/>
          <p:cNvSpPr/>
          <p:nvPr/>
        </p:nvSpPr>
        <p:spPr>
          <a:xfrm>
            <a:off x="5670099" y="1299907"/>
            <a:ext cx="325503" cy="945800"/>
          </a:xfrm>
          <a:custGeom>
            <a:avLst/>
            <a:gdLst/>
            <a:ahLst/>
            <a:cxnLst/>
            <a:rect l="0" t="0" r="0" b="0"/>
            <a:pathLst>
              <a:path w="220400" h="266380">
                <a:moveTo>
                  <a:pt x="-110200" y="106590"/>
                </a:moveTo>
                <a:cubicBezTo>
                  <a:pt x="-129199" y="109007"/>
                  <a:pt x="-142120" y="118560"/>
                  <a:pt x="-142120" y="133190"/>
                </a:cubicBezTo>
                <a:cubicBezTo>
                  <a:pt x="-142120" y="147820"/>
                  <a:pt x="-128457" y="165575"/>
                  <a:pt x="-110200" y="159790"/>
                </a:cubicBezTo>
                <a:cubicBezTo>
                  <a:pt x="-86081" y="152148"/>
                  <a:pt x="-61962" y="144505"/>
                  <a:pt x="-45683" y="130646"/>
                </a:cubicBezTo>
                <a:cubicBezTo>
                  <a:pt x="-29403" y="116786"/>
                  <a:pt x="-20963" y="96709"/>
                  <a:pt x="-13981" y="78242"/>
                </a:cubicBezTo>
                <a:cubicBezTo>
                  <a:pt x="-6999" y="59774"/>
                  <a:pt x="-1476" y="42917"/>
                  <a:pt x="3645" y="25921"/>
                </a:cubicBezTo>
                <a:cubicBezTo>
                  <a:pt x="8766" y="8925"/>
                  <a:pt x="13484" y="-8208"/>
                  <a:pt x="18788" y="-24690"/>
                </a:cubicBezTo>
                <a:cubicBezTo>
                  <a:pt x="24093" y="-41172"/>
                  <a:pt x="29983" y="-57003"/>
                  <a:pt x="37591" y="-71989"/>
                </a:cubicBezTo>
                <a:cubicBezTo>
                  <a:pt x="45199" y="-86975"/>
                  <a:pt x="54524" y="-101117"/>
                  <a:pt x="66912" y="-109910"/>
                </a:cubicBezTo>
                <a:cubicBezTo>
                  <a:pt x="79299" y="-118702"/>
                  <a:pt x="94750" y="-122146"/>
                  <a:pt x="110200" y="-125590"/>
                </a:cubicBezTo>
                <a:cubicBezTo>
                  <a:pt x="115541" y="-126780"/>
                  <a:pt x="119320" y="-129010"/>
                  <a:pt x="119320" y="-133190"/>
                </a:cubicBezTo>
                <a:cubicBezTo>
                  <a:pt x="119320" y="-137370"/>
                  <a:pt x="115631" y="-141456"/>
                  <a:pt x="110200" y="-140790"/>
                </a:cubicBezTo>
                <a:cubicBezTo>
                  <a:pt x="90839" y="-138415"/>
                  <a:pt x="71477" y="-136041"/>
                  <a:pt x="55198" y="-126780"/>
                </a:cubicBezTo>
                <a:cubicBezTo>
                  <a:pt x="38919" y="-117519"/>
                  <a:pt x="25722" y="-101372"/>
                  <a:pt x="15169" y="-85114"/>
                </a:cubicBezTo>
                <a:cubicBezTo>
                  <a:pt x="4615" y="-68857"/>
                  <a:pt x="-3295" y="-52488"/>
                  <a:pt x="-10565" y="-35914"/>
                </a:cubicBezTo>
                <a:cubicBezTo>
                  <a:pt x="-17835" y="-19339"/>
                  <a:pt x="-24465" y="-2558"/>
                  <a:pt x="-31139" y="13697"/>
                </a:cubicBezTo>
                <a:cubicBezTo>
                  <a:pt x="-37812" y="29952"/>
                  <a:pt x="-44530" y="45680"/>
                  <a:pt x="-52344" y="60392"/>
                </a:cubicBezTo>
                <a:cubicBezTo>
                  <a:pt x="-60158" y="75103"/>
                  <a:pt x="-69068" y="88797"/>
                  <a:pt x="-78893" y="96328"/>
                </a:cubicBezTo>
                <a:cubicBezTo>
                  <a:pt x="-88719" y="103858"/>
                  <a:pt x="-99459" y="105224"/>
                  <a:pt x="-110200" y="10659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09" name="MMConnector"/>
          <p:cNvSpPr/>
          <p:nvPr/>
        </p:nvSpPr>
        <p:spPr>
          <a:xfrm>
            <a:off x="5670099" y="1714116"/>
            <a:ext cx="325503" cy="117382"/>
          </a:xfrm>
          <a:custGeom>
            <a:avLst/>
            <a:gdLst/>
            <a:ahLst/>
            <a:cxnLst/>
            <a:rect l="0" t="0" r="0" b="0"/>
            <a:pathLst>
              <a:path w="220400" h="33060">
                <a:moveTo>
                  <a:pt x="-110200" y="-10070"/>
                </a:moveTo>
                <a:cubicBezTo>
                  <a:pt x="-129328" y="-11026"/>
                  <a:pt x="-142120" y="1900"/>
                  <a:pt x="-142120" y="16530"/>
                </a:cubicBezTo>
                <a:cubicBezTo>
                  <a:pt x="-142120" y="31160"/>
                  <a:pt x="-129212" y="45444"/>
                  <a:pt x="-110200" y="43130"/>
                </a:cubicBezTo>
                <a:cubicBezTo>
                  <a:pt x="-91384" y="40840"/>
                  <a:pt x="-72568" y="38550"/>
                  <a:pt x="-54134" y="34689"/>
                </a:cubicBezTo>
                <a:cubicBezTo>
                  <a:pt x="-35699" y="30827"/>
                  <a:pt x="-17646" y="25394"/>
                  <a:pt x="-949" y="19784"/>
                </a:cubicBezTo>
                <a:cubicBezTo>
                  <a:pt x="15749" y="14174"/>
                  <a:pt x="31092" y="8387"/>
                  <a:pt x="49468" y="3371"/>
                </a:cubicBezTo>
                <a:cubicBezTo>
                  <a:pt x="67843" y="-1644"/>
                  <a:pt x="89252" y="-5887"/>
                  <a:pt x="99879" y="-7809"/>
                </a:cubicBezTo>
                <a:cubicBezTo>
                  <a:pt x="110507" y="-9731"/>
                  <a:pt x="110353" y="-9330"/>
                  <a:pt x="110200" y="-8930"/>
                </a:cubicBezTo>
                <a:cubicBezTo>
                  <a:pt x="108242" y="-3820"/>
                  <a:pt x="119320" y="-12350"/>
                  <a:pt x="119320" y="-16530"/>
                </a:cubicBezTo>
                <a:cubicBezTo>
                  <a:pt x="119320" y="-20710"/>
                  <a:pt x="107025" y="-19673"/>
                  <a:pt x="110200" y="-24130"/>
                </a:cubicBezTo>
                <a:cubicBezTo>
                  <a:pt x="110483" y="-24527"/>
                  <a:pt x="110765" y="-24924"/>
                  <a:pt x="99179" y="-24810"/>
                </a:cubicBezTo>
                <a:cubicBezTo>
                  <a:pt x="87592" y="-24695"/>
                  <a:pt x="64135" y="-24070"/>
                  <a:pt x="44214" y="-22155"/>
                </a:cubicBezTo>
                <a:cubicBezTo>
                  <a:pt x="24292" y="-20240"/>
                  <a:pt x="7906" y="-17034"/>
                  <a:pt x="-8982" y="-14392"/>
                </a:cubicBezTo>
                <a:cubicBezTo>
                  <a:pt x="-25869" y="-11750"/>
                  <a:pt x="-43258" y="-9671"/>
                  <a:pt x="-60211" y="-9045"/>
                </a:cubicBezTo>
                <a:cubicBezTo>
                  <a:pt x="-77164" y="-8419"/>
                  <a:pt x="-93682" y="-9244"/>
                  <a:pt x="-110200" y="-1007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11" name="MMConnector"/>
          <p:cNvSpPr/>
          <p:nvPr/>
        </p:nvSpPr>
        <p:spPr>
          <a:xfrm>
            <a:off x="5670099" y="2128325"/>
            <a:ext cx="325503" cy="711036"/>
          </a:xfrm>
          <a:custGeom>
            <a:avLst/>
            <a:gdLst/>
            <a:ahLst/>
            <a:cxnLst/>
            <a:rect l="0" t="0" r="0" b="0"/>
            <a:pathLst>
              <a:path w="220400" h="200260">
                <a:moveTo>
                  <a:pt x="-110200" y="-126730"/>
                </a:moveTo>
                <a:cubicBezTo>
                  <a:pt x="-128693" y="-131711"/>
                  <a:pt x="-142120" y="-114760"/>
                  <a:pt x="-142120" y="-100130"/>
                </a:cubicBezTo>
                <a:cubicBezTo>
                  <a:pt x="-142120" y="-85500"/>
                  <a:pt x="-129279" y="-75203"/>
                  <a:pt x="-110200" y="-73530"/>
                </a:cubicBezTo>
                <a:cubicBezTo>
                  <a:pt x="-98266" y="-72483"/>
                  <a:pt x="-86331" y="-71437"/>
                  <a:pt x="-75173" y="-64758"/>
                </a:cubicBezTo>
                <a:cubicBezTo>
                  <a:pt x="-64014" y="-58080"/>
                  <a:pt x="-53632" y="-45770"/>
                  <a:pt x="-43982" y="-32103"/>
                </a:cubicBezTo>
                <a:cubicBezTo>
                  <a:pt x="-34332" y="-18436"/>
                  <a:pt x="-25414" y="-3411"/>
                  <a:pt x="-16271" y="11826"/>
                </a:cubicBezTo>
                <a:cubicBezTo>
                  <a:pt x="-7129" y="27062"/>
                  <a:pt x="2239" y="42510"/>
                  <a:pt x="14257" y="57728"/>
                </a:cubicBezTo>
                <a:cubicBezTo>
                  <a:pt x="26275" y="72947"/>
                  <a:pt x="40944" y="87935"/>
                  <a:pt x="57376" y="96231"/>
                </a:cubicBezTo>
                <a:cubicBezTo>
                  <a:pt x="73809" y="104526"/>
                  <a:pt x="92004" y="106128"/>
                  <a:pt x="110200" y="107730"/>
                </a:cubicBezTo>
                <a:cubicBezTo>
                  <a:pt x="115651" y="108210"/>
                  <a:pt x="119320" y="104310"/>
                  <a:pt x="119320" y="100130"/>
                </a:cubicBezTo>
                <a:cubicBezTo>
                  <a:pt x="119320" y="95950"/>
                  <a:pt x="115557" y="93647"/>
                  <a:pt x="110200" y="92530"/>
                </a:cubicBezTo>
                <a:cubicBezTo>
                  <a:pt x="95565" y="89478"/>
                  <a:pt x="80930" y="86427"/>
                  <a:pt x="68445" y="78174"/>
                </a:cubicBezTo>
                <a:cubicBezTo>
                  <a:pt x="55960" y="69921"/>
                  <a:pt x="45625" y="56468"/>
                  <a:pt x="36886" y="41956"/>
                </a:cubicBezTo>
                <a:cubicBezTo>
                  <a:pt x="28148" y="27445"/>
                  <a:pt x="21007" y="11876"/>
                  <a:pt x="13820" y="-3975"/>
                </a:cubicBezTo>
                <a:cubicBezTo>
                  <a:pt x="6633" y="-19826"/>
                  <a:pt x="-601" y="-35958"/>
                  <a:pt x="-9613" y="-53322"/>
                </a:cubicBezTo>
                <a:cubicBezTo>
                  <a:pt x="-18625" y="-70687"/>
                  <a:pt x="-29415" y="-89282"/>
                  <a:pt x="-46475" y="-101722"/>
                </a:cubicBezTo>
                <a:cubicBezTo>
                  <a:pt x="-63536" y="-114162"/>
                  <a:pt x="-86868" y="-120446"/>
                  <a:pt x="-110200" y="-12673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13" name="MMConnector"/>
          <p:cNvSpPr/>
          <p:nvPr/>
        </p:nvSpPr>
        <p:spPr>
          <a:xfrm>
            <a:off x="5670099" y="2542534"/>
            <a:ext cx="325503" cy="1539455"/>
          </a:xfrm>
          <a:custGeom>
            <a:avLst/>
            <a:gdLst/>
            <a:ahLst/>
            <a:cxnLst/>
            <a:rect l="0" t="0" r="0" b="0"/>
            <a:pathLst>
              <a:path w="220400" h="433580">
                <a:moveTo>
                  <a:pt x="-110200" y="-243390"/>
                </a:moveTo>
                <a:cubicBezTo>
                  <a:pt x="-127982" y="-250505"/>
                  <a:pt x="-142120" y="-231420"/>
                  <a:pt x="-142120" y="-216790"/>
                </a:cubicBezTo>
                <a:cubicBezTo>
                  <a:pt x="-142120" y="-202160"/>
                  <a:pt x="-128951" y="-194087"/>
                  <a:pt x="-110200" y="-190190"/>
                </a:cubicBezTo>
                <a:cubicBezTo>
                  <a:pt x="-101338" y="-188348"/>
                  <a:pt x="-92477" y="-186507"/>
                  <a:pt x="-84548" y="-177935"/>
                </a:cubicBezTo>
                <a:cubicBezTo>
                  <a:pt x="-76619" y="-169364"/>
                  <a:pt x="-69622" y="-154063"/>
                  <a:pt x="-63995" y="-138279"/>
                </a:cubicBezTo>
                <a:cubicBezTo>
                  <a:pt x="-58368" y="-122495"/>
                  <a:pt x="-54110" y="-106228"/>
                  <a:pt x="-50271" y="-89462"/>
                </a:cubicBezTo>
                <a:cubicBezTo>
                  <a:pt x="-46431" y="-72696"/>
                  <a:pt x="-43010" y="-55432"/>
                  <a:pt x="-39701" y="-38062"/>
                </a:cubicBezTo>
                <a:cubicBezTo>
                  <a:pt x="-36392" y="-20693"/>
                  <a:pt x="-33197" y="-3218"/>
                  <a:pt x="-29804" y="14316"/>
                </a:cubicBezTo>
                <a:cubicBezTo>
                  <a:pt x="-26412" y="31849"/>
                  <a:pt x="-22823" y="49441"/>
                  <a:pt x="-18597" y="67049"/>
                </a:cubicBezTo>
                <a:cubicBezTo>
                  <a:pt x="-14371" y="84658"/>
                  <a:pt x="-9508" y="102282"/>
                  <a:pt x="-3637" y="119565"/>
                </a:cubicBezTo>
                <a:cubicBezTo>
                  <a:pt x="2233" y="136848"/>
                  <a:pt x="9110" y="153788"/>
                  <a:pt x="19467" y="170308"/>
                </a:cubicBezTo>
                <a:cubicBezTo>
                  <a:pt x="29824" y="186828"/>
                  <a:pt x="43661" y="202928"/>
                  <a:pt x="59363" y="211872"/>
                </a:cubicBezTo>
                <a:cubicBezTo>
                  <a:pt x="75065" y="220815"/>
                  <a:pt x="92632" y="222603"/>
                  <a:pt x="110200" y="224390"/>
                </a:cubicBezTo>
                <a:cubicBezTo>
                  <a:pt x="115644" y="224944"/>
                  <a:pt x="119320" y="220970"/>
                  <a:pt x="119320" y="216790"/>
                </a:cubicBezTo>
                <a:cubicBezTo>
                  <a:pt x="119320" y="212610"/>
                  <a:pt x="115593" y="210118"/>
                  <a:pt x="110200" y="209190"/>
                </a:cubicBezTo>
                <a:cubicBezTo>
                  <a:pt x="95943" y="206738"/>
                  <a:pt x="81686" y="204286"/>
                  <a:pt x="69416" y="196130"/>
                </a:cubicBezTo>
                <a:cubicBezTo>
                  <a:pt x="57145" y="187975"/>
                  <a:pt x="46860" y="174116"/>
                  <a:pt x="39051" y="159203"/>
                </a:cubicBezTo>
                <a:cubicBezTo>
                  <a:pt x="31241" y="144290"/>
                  <a:pt x="25905" y="128322"/>
                  <a:pt x="21549" y="111823"/>
                </a:cubicBezTo>
                <a:cubicBezTo>
                  <a:pt x="17192" y="95324"/>
                  <a:pt x="13813" y="78293"/>
                  <a:pt x="10993" y="61088"/>
                </a:cubicBezTo>
                <a:cubicBezTo>
                  <a:pt x="8173" y="43883"/>
                  <a:pt x="5912" y="26503"/>
                  <a:pt x="3804" y="9032"/>
                </a:cubicBezTo>
                <a:cubicBezTo>
                  <a:pt x="1696" y="-8439"/>
                  <a:pt x="-258" y="-26002"/>
                  <a:pt x="-2279" y="-43783"/>
                </a:cubicBezTo>
                <a:cubicBezTo>
                  <a:pt x="-4300" y="-61564"/>
                  <a:pt x="-6387" y="-79563"/>
                  <a:pt x="-9323" y="-97309"/>
                </a:cubicBezTo>
                <a:cubicBezTo>
                  <a:pt x="-12259" y="-115055"/>
                  <a:pt x="-16043" y="-132547"/>
                  <a:pt x="-20542" y="-151869"/>
                </a:cubicBezTo>
                <a:cubicBezTo>
                  <a:pt x="-25041" y="-171190"/>
                  <a:pt x="-30255" y="-192339"/>
                  <a:pt x="-45317" y="-207898"/>
                </a:cubicBezTo>
                <a:cubicBezTo>
                  <a:pt x="-60379" y="-223456"/>
                  <a:pt x="-85289" y="-233423"/>
                  <a:pt x="-110200" y="-243390"/>
                </a:cubicBezTo>
                <a:close/>
              </a:path>
            </a:pathLst>
          </a:custGeom>
          <a:solidFill>
            <a:srgbClr val="A27798"/>
          </a:solidFill>
          <a:ln w="7600" cap="rnd">
            <a:solidFill>
              <a:srgbClr val="A27798"/>
            </a:solidFill>
            <a:round/>
          </a:ln>
        </p:spPr>
      </p:sp>
      <p:sp>
        <p:nvSpPr>
          <p:cNvPr id="115" name="MMConnector"/>
          <p:cNvSpPr/>
          <p:nvPr/>
        </p:nvSpPr>
        <p:spPr>
          <a:xfrm>
            <a:off x="5468063" y="5800214"/>
            <a:ext cx="325503" cy="296827"/>
          </a:xfrm>
          <a:custGeom>
            <a:avLst/>
            <a:gdLst/>
            <a:ahLst/>
            <a:cxnLst/>
            <a:rect l="0" t="0" r="0" b="0"/>
            <a:pathLst>
              <a:path w="220400" h="83600">
                <a:moveTo>
                  <a:pt x="-110200" y="-83600"/>
                </a:moveTo>
                <a:cubicBezTo>
                  <a:pt x="-139619" y="-89948"/>
                  <a:pt x="-160360" y="-64790"/>
                  <a:pt x="-160360" y="-41800"/>
                </a:cubicBezTo>
                <a:cubicBezTo>
                  <a:pt x="-160360" y="-18810"/>
                  <a:pt x="-140145" y="3012"/>
                  <a:pt x="-110200" y="0"/>
                </a:cubicBezTo>
                <a:cubicBezTo>
                  <a:pt x="-96830" y="-1345"/>
                  <a:pt x="-83460" y="-2690"/>
                  <a:pt x="-69265" y="-732"/>
                </a:cubicBezTo>
                <a:cubicBezTo>
                  <a:pt x="-55071" y="1226"/>
                  <a:pt x="-40051" y="6486"/>
                  <a:pt x="-24845" y="13437"/>
                </a:cubicBezTo>
                <a:cubicBezTo>
                  <a:pt x="-9638" y="20387"/>
                  <a:pt x="5755" y="29028"/>
                  <a:pt x="24741" y="36032"/>
                </a:cubicBezTo>
                <a:cubicBezTo>
                  <a:pt x="43727" y="43035"/>
                  <a:pt x="66305" y="48401"/>
                  <a:pt x="81147" y="50356"/>
                </a:cubicBezTo>
                <a:cubicBezTo>
                  <a:pt x="95989" y="52312"/>
                  <a:pt x="103095" y="50856"/>
                  <a:pt x="110200" y="49400"/>
                </a:cubicBezTo>
                <a:cubicBezTo>
                  <a:pt x="115561" y="48302"/>
                  <a:pt x="119320" y="45980"/>
                  <a:pt x="119320" y="41800"/>
                </a:cubicBezTo>
                <a:cubicBezTo>
                  <a:pt x="119320" y="37620"/>
                  <a:pt x="115646" y="34736"/>
                  <a:pt x="110200" y="34200"/>
                </a:cubicBezTo>
                <a:cubicBezTo>
                  <a:pt x="103687" y="33559"/>
                  <a:pt x="97174" y="32918"/>
                  <a:pt x="85706" y="27926"/>
                </a:cubicBezTo>
                <a:cubicBezTo>
                  <a:pt x="74238" y="22934"/>
                  <a:pt x="57815" y="13591"/>
                  <a:pt x="43714" y="3030"/>
                </a:cubicBezTo>
                <a:cubicBezTo>
                  <a:pt x="29614" y="-7532"/>
                  <a:pt x="17835" y="-19312"/>
                  <a:pt x="3599" y="-31574"/>
                </a:cubicBezTo>
                <a:cubicBezTo>
                  <a:pt x="-10638" y="-43835"/>
                  <a:pt x="-27333" y="-56578"/>
                  <a:pt x="-46709" y="-65329"/>
                </a:cubicBezTo>
                <a:cubicBezTo>
                  <a:pt x="-66085" y="-74080"/>
                  <a:pt x="-88143" y="-78840"/>
                  <a:pt x="-110200" y="-83600"/>
                </a:cubicBezTo>
                <a:close/>
              </a:path>
            </a:pathLst>
          </a:custGeom>
          <a:solidFill>
            <a:srgbClr val="F78181"/>
          </a:solidFill>
          <a:ln w="7600" cap="rnd">
            <a:solidFill>
              <a:srgbClr val="F78181"/>
            </a:solidFill>
            <a:round/>
          </a:ln>
        </p:spPr>
      </p:sp>
      <p:sp>
        <p:nvSpPr>
          <p:cNvPr id="119" name="MMConnector"/>
          <p:cNvSpPr/>
          <p:nvPr/>
        </p:nvSpPr>
        <p:spPr>
          <a:xfrm>
            <a:off x="6736401" y="5534419"/>
            <a:ext cx="325503" cy="828418"/>
          </a:xfrm>
          <a:custGeom>
            <a:avLst/>
            <a:gdLst/>
            <a:ahLst/>
            <a:cxnLst/>
            <a:rect l="0" t="0" r="0" b="0"/>
            <a:pathLst>
              <a:path w="220400" h="233320" fill="none">
                <a:moveTo>
                  <a:pt x="-110200" y="116660"/>
                </a:moveTo>
                <a:cubicBezTo>
                  <a:pt x="4662" y="116660"/>
                  <a:pt x="-18226" y="-116660"/>
                  <a:pt x="110200" y="-116660"/>
                </a:cubicBezTo>
              </a:path>
            </a:pathLst>
          </a:custGeom>
          <a:solidFill>
            <a:srgbClr val="FFD88F"/>
          </a:solidFill>
          <a:ln w="22800" cap="rnd">
            <a:solidFill>
              <a:srgbClr val="F78181"/>
            </a:solidFill>
            <a:round/>
          </a:ln>
        </p:spPr>
      </p:sp>
      <p:sp>
        <p:nvSpPr>
          <p:cNvPr id="121" name="MMConnector"/>
          <p:cNvSpPr/>
          <p:nvPr/>
        </p:nvSpPr>
        <p:spPr>
          <a:xfrm>
            <a:off x="6736401" y="5948628"/>
            <a:ext cx="325503" cy="26984"/>
          </a:xfrm>
          <a:custGeom>
            <a:avLst/>
            <a:gdLst/>
            <a:ahLst/>
            <a:cxnLst/>
            <a:rect l="0" t="0" r="0" b="0"/>
            <a:pathLst>
              <a:path w="220400" h="7600" fill="none">
                <a:moveTo>
                  <a:pt x="-110200" y="0"/>
                </a:moveTo>
                <a:cubicBezTo>
                  <a:pt x="-22040" y="0"/>
                  <a:pt x="44080" y="0"/>
                  <a:pt x="110200" y="0"/>
                </a:cubicBezTo>
              </a:path>
            </a:pathLst>
          </a:custGeom>
          <a:solidFill>
            <a:srgbClr val="FFD88F"/>
          </a:solidFill>
          <a:ln w="22800" cap="rnd">
            <a:solidFill>
              <a:srgbClr val="F78181"/>
            </a:solidFill>
            <a:round/>
          </a:ln>
        </p:spPr>
      </p:sp>
      <p:sp>
        <p:nvSpPr>
          <p:cNvPr id="123" name="MMConnector"/>
          <p:cNvSpPr/>
          <p:nvPr/>
        </p:nvSpPr>
        <p:spPr>
          <a:xfrm>
            <a:off x="6736401" y="6362837"/>
            <a:ext cx="325503" cy="828418"/>
          </a:xfrm>
          <a:custGeom>
            <a:avLst/>
            <a:gdLst/>
            <a:ahLst/>
            <a:cxnLst/>
            <a:rect l="0" t="0" r="0" b="0"/>
            <a:pathLst>
              <a:path w="220400" h="233320" fill="none">
                <a:moveTo>
                  <a:pt x="-110200" y="-116660"/>
                </a:moveTo>
                <a:cubicBezTo>
                  <a:pt x="4662" y="-116660"/>
                  <a:pt x="-18226" y="116660"/>
                  <a:pt x="110200" y="116660"/>
                </a:cubicBezTo>
              </a:path>
            </a:pathLst>
          </a:custGeom>
          <a:solidFill>
            <a:srgbClr val="FFD88F"/>
          </a:solidFill>
          <a:ln w="22800" cap="rnd">
            <a:solidFill>
              <a:srgbClr val="F78181"/>
            </a:solidFill>
            <a:round/>
          </a:ln>
        </p:spPr>
      </p:sp>
      <p:sp>
        <p:nvSpPr>
          <p:cNvPr id="101" name="MainIdea"/>
          <p:cNvSpPr/>
          <p:nvPr/>
        </p:nvSpPr>
        <p:spPr>
          <a:xfrm>
            <a:off x="186073" y="1911936"/>
            <a:ext cx="1490327" cy="3186530"/>
          </a:xfrm>
          <a:custGeom>
            <a:avLst/>
            <a:gdLst>
              <a:gd name="rtl" fmla="*/ 137135 w 897471"/>
              <a:gd name="rtt" fmla="*/ 365135 h 897471"/>
              <a:gd name="rtr" fmla="*/ 767935 w 897471"/>
              <a:gd name="rtb" fmla="*/ 539935 h 897471"/>
            </a:gdLst>
            <a:ahLst/>
            <a:cxnLst/>
            <a:rect l="rtl" t="rtt" r="rtr" b="rtb"/>
            <a:pathLst>
              <a:path w="897471" h="897471">
                <a:moveTo>
                  <a:pt x="884805" y="489846"/>
                </a:moveTo>
                <a:cubicBezTo>
                  <a:pt x="911111" y="561129"/>
                  <a:pt x="906700" y="653794"/>
                  <a:pt x="813847" y="670068"/>
                </a:cubicBezTo>
                <a:cubicBezTo>
                  <a:pt x="785481" y="681662"/>
                  <a:pt x="771924" y="698469"/>
                  <a:pt x="766687" y="728661"/>
                </a:cubicBezTo>
                <a:cubicBezTo>
                  <a:pt x="770541" y="800575"/>
                  <a:pt x="707127" y="848171"/>
                  <a:pt x="612855" y="837643"/>
                </a:cubicBezTo>
                <a:cubicBezTo>
                  <a:pt x="582401" y="834242"/>
                  <a:pt x="558451" y="840631"/>
                  <a:pt x="534022" y="859130"/>
                </a:cubicBezTo>
                <a:cubicBezTo>
                  <a:pt x="471673" y="926699"/>
                  <a:pt x="391097" y="902711"/>
                  <a:pt x="342536" y="862123"/>
                </a:cubicBezTo>
                <a:cubicBezTo>
                  <a:pt x="319024" y="842471"/>
                  <a:pt x="297080" y="834189"/>
                  <a:pt x="266534" y="836626"/>
                </a:cubicBezTo>
                <a:cubicBezTo>
                  <a:pt x="176199" y="863175"/>
                  <a:pt x="131449" y="784685"/>
                  <a:pt x="117977" y="728940"/>
                </a:cubicBezTo>
                <a:cubicBezTo>
                  <a:pt x="110779" y="699154"/>
                  <a:pt x="98255" y="679391"/>
                  <a:pt x="71976" y="663630"/>
                </a:cubicBezTo>
                <a:cubicBezTo>
                  <a:pt x="-8793" y="634236"/>
                  <a:pt x="-15430" y="555882"/>
                  <a:pt x="15894" y="488089"/>
                </a:cubicBezTo>
                <a:cubicBezTo>
                  <a:pt x="28747" y="460271"/>
                  <a:pt x="30247" y="436227"/>
                  <a:pt x="18744" y="407825"/>
                </a:cubicBezTo>
                <a:cubicBezTo>
                  <a:pt x="-30646" y="326910"/>
                  <a:pt x="11603" y="259131"/>
                  <a:pt x="80105" y="227322"/>
                </a:cubicBezTo>
                <a:cubicBezTo>
                  <a:pt x="107898" y="214417"/>
                  <a:pt x="119867" y="197481"/>
                  <a:pt x="123079" y="167006"/>
                </a:cubicBezTo>
                <a:cubicBezTo>
                  <a:pt x="111202" y="85020"/>
                  <a:pt x="192880" y="47638"/>
                  <a:pt x="279719" y="57949"/>
                </a:cubicBezTo>
                <a:cubicBezTo>
                  <a:pt x="310149" y="61562"/>
                  <a:pt x="332821" y="54383"/>
                  <a:pt x="357064" y="35641"/>
                </a:cubicBezTo>
                <a:cubicBezTo>
                  <a:pt x="339542" y="47484"/>
                  <a:pt x="434540" y="-51281"/>
                  <a:pt x="536469" y="34507"/>
                </a:cubicBezTo>
                <a:cubicBezTo>
                  <a:pt x="559913" y="54240"/>
                  <a:pt x="582253" y="61540"/>
                  <a:pt x="612603" y="57310"/>
                </a:cubicBezTo>
                <a:cubicBezTo>
                  <a:pt x="666123" y="37569"/>
                  <a:pt x="761629" y="58551"/>
                  <a:pt x="784352" y="167267"/>
                </a:cubicBezTo>
                <a:cubicBezTo>
                  <a:pt x="790622" y="197262"/>
                  <a:pt x="804844" y="214533"/>
                  <a:pt x="831367" y="229880"/>
                </a:cubicBezTo>
                <a:cubicBezTo>
                  <a:pt x="860078" y="231757"/>
                  <a:pt x="925704" y="294029"/>
                  <a:pt x="884143" y="407292"/>
                </a:cubicBezTo>
                <a:cubicBezTo>
                  <a:pt x="873587" y="436060"/>
                  <a:pt x="874196" y="461098"/>
                  <a:pt x="884805" y="489846"/>
                </a:cubicBezTo>
                <a:close/>
              </a:path>
            </a:pathLst>
          </a:custGeom>
          <a:solidFill>
            <a:srgbClr val="B3CC80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3200" b="1" dirty="0">
                <a:solidFill>
                  <a:srgbClr val="303030"/>
                </a:solidFill>
                <a:latin typeface="Arial"/>
              </a:rPr>
              <a:t>KINH TẾ</a:t>
            </a:r>
          </a:p>
        </p:txBody>
      </p:sp>
      <p:sp>
        <p:nvSpPr>
          <p:cNvPr id="102" name="MainTopic"/>
          <p:cNvSpPr/>
          <p:nvPr/>
        </p:nvSpPr>
        <p:spPr>
          <a:xfrm>
            <a:off x="2218648" y="1192644"/>
            <a:ext cx="3288699" cy="1160325"/>
          </a:xfrm>
          <a:custGeom>
            <a:avLst/>
            <a:gdLst>
              <a:gd name="rtl" fmla="*/ 144400 w 2226800"/>
              <a:gd name="rtt" fmla="*/ 79800 h 326800"/>
              <a:gd name="rtr" fmla="*/ 2090000 w 2226800"/>
              <a:gd name="rtb" fmla="*/ 254600 h 326800"/>
            </a:gdLst>
            <a:ahLst/>
            <a:cxnLst/>
            <a:rect l="rtl" t="rtt" r="rtr" b="rtb"/>
            <a:pathLst>
              <a:path w="2226800" h="326800">
                <a:moveTo>
                  <a:pt x="30400" y="0"/>
                </a:moveTo>
                <a:lnTo>
                  <a:pt x="2196400" y="0"/>
                </a:lnTo>
                <a:cubicBezTo>
                  <a:pt x="2213181" y="0"/>
                  <a:pt x="2226800" y="13619"/>
                  <a:pt x="2226800" y="30400"/>
                </a:cubicBezTo>
                <a:lnTo>
                  <a:pt x="2226800" y="296400"/>
                </a:lnTo>
                <a:cubicBezTo>
                  <a:pt x="2226800" y="313181"/>
                  <a:pt x="2213181" y="326800"/>
                  <a:pt x="2196400" y="326800"/>
                </a:cubicBezTo>
                <a:lnTo>
                  <a:pt x="30400" y="326800"/>
                </a:lnTo>
                <a:cubicBezTo>
                  <a:pt x="13619" y="326800"/>
                  <a:pt x="0" y="313181"/>
                  <a:pt x="0" y="2964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B3DBDD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>
                <a:solidFill>
                  <a:srgbClr val="303030"/>
                </a:solidFill>
                <a:latin typeface="Arial"/>
              </a:rPr>
              <a:t>HAI THẬP NIÊN ĐẦU: PHÁT TRIỂN</a:t>
            </a:r>
          </a:p>
        </p:txBody>
      </p:sp>
      <p:sp>
        <p:nvSpPr>
          <p:cNvPr id="104" name="MainTopic"/>
          <p:cNvSpPr/>
          <p:nvPr/>
        </p:nvSpPr>
        <p:spPr>
          <a:xfrm>
            <a:off x="1932422" y="5071638"/>
            <a:ext cx="3372889" cy="1160325"/>
          </a:xfrm>
          <a:custGeom>
            <a:avLst/>
            <a:gdLst>
              <a:gd name="rtl" fmla="*/ 144400 w 2090000"/>
              <a:gd name="rtt" fmla="*/ 79800 h 326800"/>
              <a:gd name="rtr" fmla="*/ 1953200 w 2090000"/>
              <a:gd name="rtb" fmla="*/ 254600 h 326800"/>
            </a:gdLst>
            <a:ahLst/>
            <a:cxnLst/>
            <a:rect l="rtl" t="rtt" r="rtr" b="rtb"/>
            <a:pathLst>
              <a:path w="2090000" h="326800">
                <a:moveTo>
                  <a:pt x="30400" y="0"/>
                </a:moveTo>
                <a:lnTo>
                  <a:pt x="2059600" y="0"/>
                </a:lnTo>
                <a:cubicBezTo>
                  <a:pt x="2076381" y="0"/>
                  <a:pt x="2090000" y="13619"/>
                  <a:pt x="2090000" y="30400"/>
                </a:cubicBezTo>
                <a:lnTo>
                  <a:pt x="2090000" y="296400"/>
                </a:lnTo>
                <a:cubicBezTo>
                  <a:pt x="2090000" y="313181"/>
                  <a:pt x="2076381" y="326800"/>
                  <a:pt x="2059600" y="326800"/>
                </a:cubicBezTo>
                <a:lnTo>
                  <a:pt x="30400" y="326800"/>
                </a:lnTo>
                <a:cubicBezTo>
                  <a:pt x="13619" y="326800"/>
                  <a:pt x="0" y="313181"/>
                  <a:pt x="0" y="296400"/>
                </a:cubicBezTo>
                <a:lnTo>
                  <a:pt x="0" y="30400"/>
                </a:lnTo>
                <a:cubicBezTo>
                  <a:pt x="0" y="13619"/>
                  <a:pt x="13619" y="0"/>
                  <a:pt x="30400" y="0"/>
                </a:cubicBezTo>
                <a:close/>
              </a:path>
            </a:pathLst>
          </a:custGeom>
          <a:solidFill>
            <a:srgbClr val="FAC1C1"/>
          </a:solidFill>
          <a:ln w="22800" cap="flat">
            <a:solidFill>
              <a:srgbClr val="F7818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303030"/>
                </a:solidFill>
                <a:latin typeface="Arial"/>
              </a:rPr>
              <a:t>NHỮNG</a:t>
            </a:r>
            <a:r>
              <a:rPr sz="2400" b="1" dirty="0" smtClean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THẬP NIÊN SAU: SUY GIẢM</a:t>
            </a:r>
          </a:p>
        </p:txBody>
      </p:sp>
      <p:sp>
        <p:nvSpPr>
          <p:cNvPr id="106" name="SubTopic"/>
          <p:cNvSpPr/>
          <p:nvPr/>
        </p:nvSpPr>
        <p:spPr>
          <a:xfrm>
            <a:off x="5832850" y="2"/>
            <a:ext cx="3277475" cy="827009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1611200" h="167200" stroke="0">
                <a:moveTo>
                  <a:pt x="0" y="0"/>
                </a:moveTo>
                <a:lnTo>
                  <a:pt x="1611200" y="0"/>
                </a:lnTo>
                <a:lnTo>
                  <a:pt x="16112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1611200" h="167200" fill="none">
                <a:moveTo>
                  <a:pt x="0" y="167200"/>
                </a:moveTo>
                <a:lnTo>
                  <a:pt x="16112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 err="1">
                <a:solidFill>
                  <a:srgbClr val="303030"/>
                </a:solidFill>
                <a:latin typeface="Arial"/>
              </a:rPr>
              <a:t>Chiếm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56,4 %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công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nghiệp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thế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giới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08" name="SubTopic"/>
          <p:cNvSpPr/>
          <p:nvPr/>
        </p:nvSpPr>
        <p:spPr>
          <a:xfrm>
            <a:off x="5832850" y="1061770"/>
            <a:ext cx="3277475" cy="593655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1482000" h="167200" stroke="0">
                <a:moveTo>
                  <a:pt x="0" y="0"/>
                </a:moveTo>
                <a:lnTo>
                  <a:pt x="1482000" y="0"/>
                </a:lnTo>
                <a:lnTo>
                  <a:pt x="14820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1482000" h="167200" fill="none">
                <a:moveTo>
                  <a:pt x="0" y="167200"/>
                </a:moveTo>
                <a:lnTo>
                  <a:pt x="14820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 err="1">
                <a:solidFill>
                  <a:srgbClr val="303030"/>
                </a:solidFill>
                <a:latin typeface="Arial"/>
              </a:rPr>
              <a:t>Nắm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3/4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trữ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lượng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vàng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thế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giới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10" name="SubTopic"/>
          <p:cNvSpPr/>
          <p:nvPr/>
        </p:nvSpPr>
        <p:spPr>
          <a:xfrm>
            <a:off x="5832850" y="1890189"/>
            <a:ext cx="3311151" cy="593655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1284400" h="167200" stroke="0">
                <a:moveTo>
                  <a:pt x="0" y="0"/>
                </a:moveTo>
                <a:lnTo>
                  <a:pt x="1284400" y="0"/>
                </a:lnTo>
                <a:lnTo>
                  <a:pt x="12844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1284400" h="167200" fill="none">
                <a:moveTo>
                  <a:pt x="0" y="167200"/>
                </a:moveTo>
                <a:lnTo>
                  <a:pt x="12844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 err="1">
                <a:solidFill>
                  <a:srgbClr val="303030"/>
                </a:solidFill>
                <a:latin typeface="Arial"/>
              </a:rPr>
              <a:t>Là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chủ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nợ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duy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nhất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thế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giới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12" name="SubTopic"/>
          <p:cNvSpPr/>
          <p:nvPr/>
        </p:nvSpPr>
        <p:spPr>
          <a:xfrm>
            <a:off x="5832850" y="2718607"/>
            <a:ext cx="3277475" cy="786592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2219200" h="167200" stroke="0">
                <a:moveTo>
                  <a:pt x="0" y="0"/>
                </a:moveTo>
                <a:lnTo>
                  <a:pt x="2219200" y="0"/>
                </a:lnTo>
                <a:lnTo>
                  <a:pt x="22192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2219200" h="167200" fill="none">
                <a:moveTo>
                  <a:pt x="0" y="167200"/>
                </a:moveTo>
                <a:lnTo>
                  <a:pt x="2219200" y="167200"/>
                </a:lnTo>
              </a:path>
            </a:pathLst>
          </a:custGeom>
          <a:solidFill>
            <a:srgbClr val="DDA3CF"/>
          </a:solidFill>
          <a:ln w="22800" cap="flat">
            <a:solidFill>
              <a:srgbClr val="A27798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000" b="1" dirty="0" err="1">
                <a:solidFill>
                  <a:srgbClr val="303030"/>
                </a:solidFill>
                <a:latin typeface="Arial"/>
              </a:rPr>
              <a:t>Quân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sự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mạnh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nhất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,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độc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quyền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vũ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khí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nguyên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tử</a:t>
            </a:r>
            <a:endParaRPr sz="20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14" name="SubTopic"/>
          <p:cNvSpPr/>
          <p:nvPr/>
        </p:nvSpPr>
        <p:spPr>
          <a:xfrm>
            <a:off x="5630814" y="5120210"/>
            <a:ext cx="942835" cy="976832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638400" h="167200" stroke="0">
                <a:moveTo>
                  <a:pt x="0" y="0"/>
                </a:moveTo>
                <a:lnTo>
                  <a:pt x="638400" y="0"/>
                </a:lnTo>
                <a:lnTo>
                  <a:pt x="6384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638400" h="167200" fill="none">
                <a:moveTo>
                  <a:pt x="0" y="167200"/>
                </a:moveTo>
                <a:lnTo>
                  <a:pt x="638400" y="167200"/>
                </a:lnTo>
              </a:path>
            </a:pathLst>
          </a:custGeom>
          <a:solidFill>
            <a:srgbClr val="FFD88F"/>
          </a:solidFill>
          <a:ln w="22800" cap="flat">
            <a:solidFill>
              <a:srgbClr val="F7818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000" b="1">
                <a:solidFill>
                  <a:srgbClr val="303030"/>
                </a:solidFill>
                <a:latin typeface="Arial"/>
              </a:rPr>
              <a:t>Nguyên nhân</a:t>
            </a:r>
          </a:p>
        </p:txBody>
      </p:sp>
      <p:sp>
        <p:nvSpPr>
          <p:cNvPr id="118" name="SubTopic"/>
          <p:cNvSpPr/>
          <p:nvPr/>
        </p:nvSpPr>
        <p:spPr>
          <a:xfrm>
            <a:off x="6899151" y="4343403"/>
            <a:ext cx="2211173" cy="776811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1307200" h="167200" stroke="0">
                <a:moveTo>
                  <a:pt x="0" y="0"/>
                </a:moveTo>
                <a:lnTo>
                  <a:pt x="1307200" y="0"/>
                </a:lnTo>
                <a:lnTo>
                  <a:pt x="13072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1307200" h="167200" fill="none">
                <a:moveTo>
                  <a:pt x="0" y="167200"/>
                </a:moveTo>
                <a:lnTo>
                  <a:pt x="1307200" y="167200"/>
                </a:lnTo>
              </a:path>
            </a:pathLst>
          </a:custGeom>
          <a:solidFill>
            <a:srgbClr val="FFD88F"/>
          </a:solidFill>
          <a:ln w="22800" cap="flat">
            <a:solidFill>
              <a:srgbClr val="F7818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000" b="1" dirty="0" err="1">
                <a:solidFill>
                  <a:srgbClr val="303030"/>
                </a:solidFill>
                <a:latin typeface="Arial"/>
              </a:rPr>
              <a:t>Cạnh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tranh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với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các</a:t>
            </a:r>
            <a:r>
              <a:rPr sz="2000" b="1" dirty="0">
                <a:solidFill>
                  <a:srgbClr val="303030"/>
                </a:solidFill>
                <a:latin typeface="Arial"/>
              </a:rPr>
              <a:t> ĐQ </a:t>
            </a:r>
            <a:r>
              <a:rPr sz="2000" b="1" dirty="0" err="1">
                <a:solidFill>
                  <a:srgbClr val="303030"/>
                </a:solidFill>
                <a:latin typeface="Arial"/>
              </a:rPr>
              <a:t>khác</a:t>
            </a:r>
            <a:endParaRPr sz="20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20" name="SubTopic"/>
          <p:cNvSpPr/>
          <p:nvPr/>
        </p:nvSpPr>
        <p:spPr>
          <a:xfrm>
            <a:off x="6899152" y="5354973"/>
            <a:ext cx="2211172" cy="593655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638400" h="167200" stroke="0">
                <a:moveTo>
                  <a:pt x="0" y="0"/>
                </a:moveTo>
                <a:lnTo>
                  <a:pt x="638400" y="0"/>
                </a:lnTo>
                <a:lnTo>
                  <a:pt x="6384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638400" h="167200" fill="none">
                <a:moveTo>
                  <a:pt x="0" y="167200"/>
                </a:moveTo>
                <a:lnTo>
                  <a:pt x="638400" y="167200"/>
                </a:lnTo>
              </a:path>
            </a:pathLst>
          </a:custGeom>
          <a:solidFill>
            <a:srgbClr val="FFD88F"/>
          </a:solidFill>
          <a:ln w="22800" cap="flat">
            <a:solidFill>
              <a:srgbClr val="F7818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 err="1">
                <a:solidFill>
                  <a:srgbClr val="303030"/>
                </a:solidFill>
                <a:latin typeface="Arial"/>
              </a:rPr>
              <a:t>Khủng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hoảng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22" name="SubTopic"/>
          <p:cNvSpPr/>
          <p:nvPr/>
        </p:nvSpPr>
        <p:spPr>
          <a:xfrm>
            <a:off x="6899152" y="6183391"/>
            <a:ext cx="2211172" cy="593655"/>
          </a:xfrm>
          <a:custGeom>
            <a:avLst/>
            <a:gdLst>
              <a:gd name="rtb" fmla="*/ 155800 h 167200"/>
            </a:gdLst>
            <a:ahLst/>
            <a:cxnLst/>
            <a:rect l="l" t="t" r="r" b="rtb"/>
            <a:pathLst>
              <a:path w="934800" h="167200" stroke="0">
                <a:moveTo>
                  <a:pt x="0" y="0"/>
                </a:moveTo>
                <a:lnTo>
                  <a:pt x="934800" y="0"/>
                </a:lnTo>
                <a:lnTo>
                  <a:pt x="934800" y="167200"/>
                </a:lnTo>
                <a:lnTo>
                  <a:pt x="0" y="167200"/>
                </a:lnTo>
                <a:lnTo>
                  <a:pt x="0" y="0"/>
                </a:lnTo>
                <a:close/>
              </a:path>
              <a:path w="934800" h="167200" fill="none">
                <a:moveTo>
                  <a:pt x="0" y="167200"/>
                </a:moveTo>
                <a:lnTo>
                  <a:pt x="934800" y="167200"/>
                </a:lnTo>
              </a:path>
            </a:pathLst>
          </a:custGeom>
          <a:solidFill>
            <a:srgbClr val="FFD88F"/>
          </a:solidFill>
          <a:ln w="22800" cap="flat">
            <a:solidFill>
              <a:srgbClr val="F78181"/>
            </a:solidFill>
            <a:round/>
          </a:ln>
        </p:spPr>
        <p:txBody>
          <a:bodyPr wrap="square" lIns="0" tIns="0" rIns="0" bIns="0" rtlCol="0" anchor="ctr"/>
          <a:lstStyle/>
          <a:p>
            <a:pPr algn="ctr"/>
            <a:r>
              <a:rPr sz="2400" b="1" dirty="0">
                <a:solidFill>
                  <a:srgbClr val="303030"/>
                </a:solidFill>
                <a:latin typeface="Arial"/>
              </a:rPr>
              <a:t>Chi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phí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quân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sự</a:t>
            </a:r>
            <a:r>
              <a:rPr sz="2400" b="1" dirty="0">
                <a:solidFill>
                  <a:srgbClr val="303030"/>
                </a:solidFill>
                <a:latin typeface="Arial"/>
              </a:rPr>
              <a:t> </a:t>
            </a:r>
            <a:r>
              <a:rPr sz="2400" b="1" dirty="0" err="1">
                <a:solidFill>
                  <a:srgbClr val="303030"/>
                </a:solidFill>
                <a:latin typeface="Arial"/>
              </a:rPr>
              <a:t>lớn</a:t>
            </a:r>
            <a:endParaRPr sz="2400" b="1" dirty="0">
              <a:solidFill>
                <a:srgbClr val="3030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0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14" grpId="0" animBg="1"/>
      <p:bldP spid="118" grpId="0" animBg="1"/>
      <p:bldP spid="120" grpId="0" animBg="1"/>
      <p:bldP spid="1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3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000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I. TÌNH HÌNH KINH TẾ NƯỚC MĨ SAU CHIẾN TRANH THẾ GIỚI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THỨ HAI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7" name="Picture 27" descr="trang tr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562600"/>
            <a:ext cx="1528763" cy="1322388"/>
          </a:xfrm>
          <a:prstGeom prst="rect">
            <a:avLst/>
          </a:prstGeom>
          <a:noFill/>
        </p:spPr>
      </p:pic>
      <p:pic>
        <p:nvPicPr>
          <p:cNvPr id="5148" name="Picture 28" descr="d8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6426200"/>
            <a:ext cx="381000" cy="320675"/>
          </a:xfrm>
          <a:prstGeom prst="rect">
            <a:avLst/>
          </a:prstGeom>
          <a:noFill/>
        </p:spPr>
      </p:pic>
      <p:pic>
        <p:nvPicPr>
          <p:cNvPr id="5149" name="Picture 29" descr="d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6197600"/>
            <a:ext cx="304800" cy="257175"/>
          </a:xfrm>
          <a:prstGeom prst="rect">
            <a:avLst/>
          </a:prstGeom>
          <a:noFill/>
        </p:spPr>
      </p:pic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886200" y="5257800"/>
            <a:ext cx="518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b="1">
              <a:cs typeface="Times New Roman" pitchFamily="18" charset="0"/>
            </a:endParaRPr>
          </a:p>
          <a:p>
            <a:r>
              <a:rPr lang="en-US" b="1" i="1">
                <a:cs typeface="Times New Roman" pitchFamily="18" charset="0"/>
                <a:sym typeface="Wingdings 3" pitchFamily="18" charset="2"/>
              </a:rPr>
              <a:t>    </a:t>
            </a:r>
            <a:endParaRPr lang="en-US" b="1"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5429" name="Text Box 309"/>
          <p:cNvSpPr txBox="1">
            <a:spLocks noChangeArrowheads="1"/>
          </p:cNvSpPr>
          <p:nvPr/>
        </p:nvSpPr>
        <p:spPr bwMode="auto">
          <a:xfrm>
            <a:off x="152400" y="5554663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1371600"/>
            <a:ext cx="9144000" cy="78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II. SỰ PHÁT TRIÊN VỀ KHOA HỌC – KĨ THUẬT CỦA MĨ SAU CHIẾN TRANH (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SGK)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2209800"/>
            <a:ext cx="8610600" cy="40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400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III. CHÍNH SÁCH ĐỐI NỘI VÀ ĐỐI NGOẠI CỦA MĨ SAU CHIẾN TRANH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2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1363"/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</a:rPr>
              <a:t>TIẾT 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</a:rPr>
              <a:t>9. 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</a:rPr>
              <a:t>BÀI 8 :  NƯỚC MĨ</a:t>
            </a:r>
          </a:p>
        </p:txBody>
      </p:sp>
      <p:pic>
        <p:nvPicPr>
          <p:cNvPr id="16" name="Picture 14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9" y="466725"/>
            <a:ext cx="8229600" cy="14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74797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343329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Ban </a:t>
            </a:r>
            <a:r>
              <a:rPr lang="en-US" sz="7200" dirty="0" err="1" smtClean="0">
                <a:solidFill>
                  <a:srgbClr val="7030A0"/>
                </a:solidFill>
              </a:rPr>
              <a:t>hành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các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đạo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luật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phản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động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0104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65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230" y="1371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6675"/>
            <a:ext cx="9144000" cy="857250"/>
          </a:xfrm>
          <a:prstGeom prst="rect">
            <a:avLst/>
          </a:prstGeom>
          <a:gradFill rotWithShape="0">
            <a:gsLst>
              <a:gs pos="0">
                <a:srgbClr val="A7D3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0" y="14288"/>
            <a:ext cx="9144000" cy="1587"/>
          </a:xfrm>
          <a:prstGeom prst="line">
            <a:avLst/>
          </a:prstGeom>
          <a:noFill/>
          <a:ln w="57150" cmpd="thickThin">
            <a:solidFill>
              <a:srgbClr val="D3A7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22225" y="33338"/>
            <a:ext cx="0" cy="6781800"/>
          </a:xfrm>
          <a:prstGeom prst="line">
            <a:avLst/>
          </a:prstGeom>
          <a:noFill/>
          <a:ln w="57150" cmpd="thickThin">
            <a:solidFill>
              <a:srgbClr val="D3A7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9110663" y="33338"/>
            <a:ext cx="0" cy="6781800"/>
          </a:xfrm>
          <a:prstGeom prst="line">
            <a:avLst/>
          </a:prstGeom>
          <a:noFill/>
          <a:ln w="57150" cmpd="thinThick">
            <a:solidFill>
              <a:srgbClr val="D3A7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0" y="6840538"/>
            <a:ext cx="9144000" cy="0"/>
          </a:xfrm>
          <a:prstGeom prst="line">
            <a:avLst/>
          </a:prstGeom>
          <a:noFill/>
          <a:ln w="57150" cmpd="thinThick">
            <a:solidFill>
              <a:srgbClr val="D3A7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2755" y="457200"/>
            <a:ext cx="7924535" cy="6125506"/>
            <a:chOff x="375" y="480"/>
            <a:chExt cx="4880" cy="3755"/>
          </a:xfrm>
        </p:grpSpPr>
        <p:pic>
          <p:nvPicPr>
            <p:cNvPr id="45075" name="Picture 27" descr="PBC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480"/>
              <a:ext cx="4800" cy="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6" name="Text Box 28"/>
            <p:cNvSpPr txBox="1">
              <a:spLocks noChangeArrowheads="1"/>
            </p:cNvSpPr>
            <p:nvPr/>
          </p:nvSpPr>
          <p:spPr bwMode="auto">
            <a:xfrm>
              <a:off x="375" y="3744"/>
              <a:ext cx="488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1127125">
                <a:spcBef>
                  <a:spcPct val="50000"/>
                </a:spcBef>
              </a:pP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BiÓu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t×nh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chèng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ph©n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biÖt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chñng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téc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“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Mïa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hÌ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nãng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 </a:t>
              </a:r>
              <a:r>
                <a:rPr lang="en-US" sz="2300" b="1" dirty="0" err="1">
                  <a:solidFill>
                    <a:srgbClr val="FF3300"/>
                  </a:solidFill>
                  <a:latin typeface=".VnArial" pitchFamily="34" charset="0"/>
                </a:rPr>
                <a:t>báng</a:t>
              </a:r>
              <a:r>
                <a:rPr lang="en-US" sz="2300" b="1" dirty="0">
                  <a:solidFill>
                    <a:srgbClr val="FF3300"/>
                  </a:solidFill>
                  <a:latin typeface=".VnArial" pitchFamily="34" charset="0"/>
                </a:rPr>
                <a:t>” ë MÜ  1963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6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295400" y="6007100"/>
            <a:ext cx="6783388" cy="641350"/>
          </a:xfrm>
          <a:prstGeom prst="rect">
            <a:avLst/>
          </a:prstGeom>
          <a:solidFill>
            <a:srgbClr val="F2FCB4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Mục sư Martin</a:t>
            </a:r>
            <a:r>
              <a:rPr lang="en-US" sz="3600" b="1"/>
              <a:t> Luther King, Jr.</a:t>
            </a:r>
            <a:r>
              <a:rPr lang="en-US" sz="3600"/>
              <a:t> </a:t>
            </a:r>
          </a:p>
        </p:txBody>
      </p:sp>
      <p:pic>
        <p:nvPicPr>
          <p:cNvPr id="15363" name="Picture 9" descr="Martin Luther King, Jr. tại trường đại học Minnesota, kêu gọi sinh viên Mỹ phản đối Chiến tranh Việt Nam, chống bắt lính, chống nhập ngũ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0" y="5303838"/>
            <a:ext cx="9144000" cy="1569660"/>
          </a:xfrm>
          <a:prstGeom prst="rect">
            <a:avLst/>
          </a:prstGeom>
          <a:solidFill>
            <a:srgbClr val="F2FCB4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Martin Luther King, Jr. </a:t>
            </a:r>
            <a:r>
              <a:rPr lang="vi-VN" sz="3200" dirty="0" smtClean="0"/>
              <a:t>đọc bài diễn văn </a:t>
            </a:r>
            <a:r>
              <a:rPr lang="vi-VN" sz="3200" u="sng" dirty="0" smtClean="0">
                <a:hlinkClick r:id="rId4" tooltip="Tôi có một giấc mơ"/>
              </a:rPr>
              <a:t>Tôi Có một Giấc mơ</a:t>
            </a:r>
            <a:r>
              <a:rPr lang="vi-VN" sz="3200" dirty="0" smtClean="0"/>
              <a:t> tại Cuộc Diễu hành vì Quyền Công dân ở</a:t>
            </a:r>
            <a:r>
              <a:rPr lang="en-US" sz="3200" dirty="0" smtClean="0"/>
              <a:t> </a:t>
            </a:r>
            <a:r>
              <a:rPr lang="en-US" sz="3200" dirty="0" err="1" smtClean="0"/>
              <a:t>Washinhton</a:t>
            </a:r>
            <a:r>
              <a:rPr lang="en-US" sz="3200" dirty="0" smtClean="0"/>
              <a:t>, D.C.</a:t>
            </a:r>
          </a:p>
        </p:txBody>
      </p:sp>
    </p:spTree>
    <p:extLst>
      <p:ext uri="{BB962C8B-B14F-4D97-AF65-F5344CB8AC3E}">
        <p14:creationId xmlns:p14="http://schemas.microsoft.com/office/powerpoint/2010/main" val="39329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gười biểu tình phản đối chiến tranh Việt Nam tuần hành xuống đường 81 ở Thành phố New York ngày 27/4 năm 1968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5967413"/>
            <a:ext cx="9144000" cy="830997"/>
          </a:xfrm>
          <a:prstGeom prst="rect">
            <a:avLst/>
          </a:prstGeom>
          <a:solidFill>
            <a:srgbClr val="F2FCB4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tuần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81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New York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27/4/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1968. </a:t>
            </a:r>
          </a:p>
        </p:txBody>
      </p:sp>
    </p:spTree>
    <p:extLst>
      <p:ext uri="{BB962C8B-B14F-4D97-AF65-F5344CB8AC3E}">
        <p14:creationId xmlns:p14="http://schemas.microsoft.com/office/powerpoint/2010/main" val="18390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3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000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I. TÌNH HÌNH KINH TẾ NƯỚC MĨ SAU CHIẾN TRANH THẾ GIỚI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THỨ HAI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7" name="Picture 27" descr="trang tr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562600"/>
            <a:ext cx="1528763" cy="1322388"/>
          </a:xfrm>
          <a:prstGeom prst="rect">
            <a:avLst/>
          </a:prstGeom>
          <a:noFill/>
        </p:spPr>
      </p:pic>
      <p:pic>
        <p:nvPicPr>
          <p:cNvPr id="5148" name="Picture 28" descr="d8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6426200"/>
            <a:ext cx="381000" cy="320675"/>
          </a:xfrm>
          <a:prstGeom prst="rect">
            <a:avLst/>
          </a:prstGeom>
          <a:noFill/>
        </p:spPr>
      </p:pic>
      <p:pic>
        <p:nvPicPr>
          <p:cNvPr id="5149" name="Picture 29" descr="d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6197600"/>
            <a:ext cx="304800" cy="257175"/>
          </a:xfrm>
          <a:prstGeom prst="rect">
            <a:avLst/>
          </a:prstGeom>
          <a:noFill/>
        </p:spPr>
      </p:pic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886200" y="5257800"/>
            <a:ext cx="518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b="1">
              <a:cs typeface="Times New Roman" pitchFamily="18" charset="0"/>
            </a:endParaRPr>
          </a:p>
          <a:p>
            <a:r>
              <a:rPr lang="en-US" b="1" i="1">
                <a:cs typeface="Times New Roman" pitchFamily="18" charset="0"/>
                <a:sym typeface="Wingdings 3" pitchFamily="18" charset="2"/>
              </a:rPr>
              <a:t>    </a:t>
            </a:r>
            <a:endParaRPr lang="en-US" b="1"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5429" name="Text Box 309"/>
          <p:cNvSpPr txBox="1">
            <a:spLocks noChangeArrowheads="1"/>
          </p:cNvSpPr>
          <p:nvPr/>
        </p:nvSpPr>
        <p:spPr bwMode="auto">
          <a:xfrm>
            <a:off x="152400" y="5554663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1371600"/>
            <a:ext cx="9144000" cy="78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II. SỰ PHÁT TRIÊN VỀ KHOA HỌC – KĨ THUẬT CỦA MĨ SAU CHIẾN TRANH (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SGK)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2209800"/>
            <a:ext cx="8610600" cy="40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400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III. CHÍNH SÁCH ĐỐI NỘI VÀ ĐỐI NGOẠI CỦA MĨ SAU CHIẾN TRANH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2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1363"/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</a:rPr>
              <a:t>TIẾT 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</a:rPr>
              <a:t>9. 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</a:rPr>
              <a:t>BÀI 8 :  NƯỚC MĨ</a:t>
            </a:r>
          </a:p>
        </p:txBody>
      </p:sp>
      <p:pic>
        <p:nvPicPr>
          <p:cNvPr id="16" name="Picture 14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9" y="466725"/>
            <a:ext cx="8229600" cy="142875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70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62" y="3848100"/>
            <a:ext cx="8262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-Ban hành các đạo luật phản động nhằm chống ĐCS Mĩ, phong trào công nhân, dân chủ</a:t>
            </a:r>
          </a:p>
        </p:txBody>
      </p:sp>
    </p:spTree>
    <p:extLst>
      <p:ext uri="{BB962C8B-B14F-4D97-AF65-F5344CB8AC3E}">
        <p14:creationId xmlns:p14="http://schemas.microsoft.com/office/powerpoint/2010/main" val="393126810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153400" cy="253365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8534400" cy="28194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198438"/>
            <a:ext cx="8177605" cy="1143000"/>
          </a:xfrm>
          <a:noFill/>
          <a:ln w="28575">
            <a:solidFill>
              <a:srgbClr val="FFFF00"/>
            </a:solidFill>
          </a:ln>
        </p:spPr>
        <p:txBody>
          <a:bodyPr lIns="91410" tIns="45704" rIns="91410" bIns="45704">
            <a:norm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Nội dung của “chiến lược toàn cầu”: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invGray">
          <a:xfrm>
            <a:off x="838200" y="1447800"/>
            <a:ext cx="5410200" cy="4495800"/>
          </a:xfrm>
          <a:prstGeom prst="rightArrow">
            <a:avLst>
              <a:gd name="adj1" fmla="val 79306"/>
              <a:gd name="adj2" fmla="val 29806"/>
            </a:avLst>
          </a:prstGeom>
          <a:gradFill rotWithShape="1">
            <a:gsLst>
              <a:gs pos="0">
                <a:srgbClr val="062765"/>
              </a:gs>
              <a:gs pos="100000">
                <a:srgbClr val="6C8ED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blackWhite">
          <a:xfrm>
            <a:off x="900113" y="2057400"/>
            <a:ext cx="4038600" cy="962025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16" tIns="45707" rIns="91416" bIns="45707" anchor="ctr"/>
          <a:lstStyle/>
          <a:p>
            <a:pPr algn="ctr" defTabSz="912813"/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Ngăn chặn ,đẩy lùi và tiến tới </a:t>
            </a:r>
          </a:p>
          <a:p>
            <a:pPr algn="ctr" defTabSz="912813"/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tiêu diệt hoàn toàn các nước XHCN</a:t>
            </a: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blackWhite">
          <a:xfrm>
            <a:off x="914400" y="3198813"/>
            <a:ext cx="4038600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16" tIns="45707" rIns="91416" bIns="45707" anchor="ctr"/>
          <a:lstStyle/>
          <a:p>
            <a:pPr algn="ctr" defTabSz="912813"/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Đàn  áp ptgpdt,phong trào hòa bình và </a:t>
            </a:r>
          </a:p>
          <a:p>
            <a:pPr algn="ctr" defTabSz="912813"/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dân chủ giới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blackWhite">
          <a:xfrm>
            <a:off x="914400" y="4343400"/>
            <a:ext cx="4038600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16" tIns="45707" rIns="91416" bIns="45707" anchor="ctr"/>
          <a:lstStyle/>
          <a:p>
            <a:pPr algn="ctr" defTabSz="912813"/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Lôi kéo, khống chế các nước nhận </a:t>
            </a:r>
          </a:p>
          <a:p>
            <a:pPr algn="ctr" defTabSz="912813"/>
            <a:r>
              <a:rPr lang="en-US" sz="20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viện trợ, lập các căn cứ quân sự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70650" y="2438400"/>
            <a:ext cx="2444750" cy="2287588"/>
            <a:chOff x="3982" y="1784"/>
            <a:chExt cx="1616" cy="1089"/>
          </a:xfrm>
        </p:grpSpPr>
        <p:sp>
          <p:nvSpPr>
            <p:cNvPr id="115720" name="Oval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82" y="1784"/>
              <a:ext cx="1588" cy="108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721" name="AutoShape 9"/>
            <p:cNvSpPr>
              <a:spLocks noChangeArrowheads="1"/>
            </p:cNvSpPr>
            <p:nvPr/>
          </p:nvSpPr>
          <p:spPr bwMode="black">
            <a:xfrm>
              <a:off x="4014" y="1933"/>
              <a:ext cx="1584" cy="816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lIns="91416" tIns="45707" rIns="91416" bIns="45707" anchor="ctr"/>
            <a:lstStyle/>
            <a:p>
              <a:pPr algn="ctr" defTabSz="912813" eaLnBrk="1" hangingPunct="1"/>
              <a:r>
                <a:rPr lang="en-US" sz="23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Nhằm</a:t>
              </a:r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mục</a:t>
              </a:r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đích</a:t>
              </a:r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gì</a:t>
              </a:r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 ?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94855" y="2476500"/>
            <a:ext cx="2444750" cy="2362200"/>
            <a:chOff x="3982" y="1784"/>
            <a:chExt cx="1616" cy="1089"/>
          </a:xfrm>
        </p:grpSpPr>
        <p:sp>
          <p:nvSpPr>
            <p:cNvPr id="115724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82" y="1784"/>
              <a:ext cx="1588" cy="1089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725" name="AutoShape 13"/>
            <p:cNvSpPr>
              <a:spLocks noChangeArrowheads="1"/>
            </p:cNvSpPr>
            <p:nvPr/>
          </p:nvSpPr>
          <p:spPr bwMode="black">
            <a:xfrm>
              <a:off x="4014" y="1933"/>
              <a:ext cx="1584" cy="816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lIns="91416" tIns="45707" rIns="91416" bIns="45707" anchor="ctr"/>
            <a:lstStyle/>
            <a:p>
              <a:pPr algn="ctr" defTabSz="912813" eaLnBrk="1" hangingPunct="1"/>
              <a:r>
                <a:rPr lang="en-US" sz="23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Xác lập trật tự thế giới “Đơn cực” do Mĩ hoàn toàn chi phối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3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  <p:bldP spid="115715" grpId="0" animBg="1"/>
      <p:bldP spid="115716" grpId="0" animBg="1"/>
      <p:bldP spid="115717" grpId="0" animBg="1"/>
      <p:bldP spid="1157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Đồng hồ\doi_dau_mc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0" y="19050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Sự đối đầu giữa 2 cường quốc quân sự lớn nhất thế giới Mĩ - Nga</a:t>
            </a:r>
          </a:p>
        </p:txBody>
      </p:sp>
    </p:spTree>
    <p:extLst>
      <p:ext uri="{BB962C8B-B14F-4D97-AF65-F5344CB8AC3E}">
        <p14:creationId xmlns:p14="http://schemas.microsoft.com/office/powerpoint/2010/main" val="18387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BDTHEGIOI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915400" cy="6453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3203575" y="2781300"/>
            <a:ext cx="838200" cy="381000"/>
          </a:xfrm>
          <a:prstGeom prst="wedgeRectCallout">
            <a:avLst>
              <a:gd name="adj1" fmla="val -115718"/>
              <a:gd name="adj2" fmla="val -110833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chemeClr val="accent1"/>
                </a:solidFill>
              </a:rPr>
              <a:t>NATO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6659563" y="5300663"/>
            <a:ext cx="914400" cy="304800"/>
          </a:xfrm>
          <a:prstGeom prst="wedgeRectCallout">
            <a:avLst>
              <a:gd name="adj1" fmla="val 117884"/>
              <a:gd name="adj2" fmla="val -5625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chemeClr val="accent1"/>
                </a:solidFill>
              </a:rPr>
              <a:t>ANZUS</a:t>
            </a:r>
          </a:p>
        </p:txBody>
      </p:sp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588125" y="4149725"/>
            <a:ext cx="914400" cy="304800"/>
          </a:xfrm>
          <a:prstGeom prst="wedgeRectCallout">
            <a:avLst>
              <a:gd name="adj1" fmla="val 74653"/>
              <a:gd name="adj2" fmla="val -177606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chemeClr val="accent1"/>
                </a:solidFill>
              </a:rPr>
              <a:t>SEATO</a:t>
            </a:r>
          </a:p>
        </p:txBody>
      </p:sp>
      <p:sp>
        <p:nvSpPr>
          <p:cNvPr id="193542" name="AutoShape 6"/>
          <p:cNvSpPr>
            <a:spLocks noChangeArrowheads="1"/>
          </p:cNvSpPr>
          <p:nvPr/>
        </p:nvSpPr>
        <p:spPr bwMode="auto">
          <a:xfrm>
            <a:off x="6300788" y="3141663"/>
            <a:ext cx="914400" cy="304800"/>
          </a:xfrm>
          <a:prstGeom prst="wedgeRectCallout">
            <a:avLst>
              <a:gd name="adj1" fmla="val -92884"/>
              <a:gd name="adj2" fmla="val -200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CENTO</a:t>
            </a:r>
          </a:p>
          <a:p>
            <a:pPr algn="ctr" eaLnBrk="0" hangingPunct="0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0" y="3933825"/>
            <a:ext cx="2286000" cy="609600"/>
          </a:xfrm>
          <a:prstGeom prst="wedgeRectCallout">
            <a:avLst>
              <a:gd name="adj1" fmla="val 51458"/>
              <a:gd name="adj2" fmla="val -155991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600" b="1">
                <a:solidFill>
                  <a:schemeClr val="accent1"/>
                </a:solidFill>
              </a:rPr>
              <a:t>Khối phòng thủ chung Tây</a:t>
            </a:r>
            <a:r>
              <a:rPr lang="en-US" b="1">
                <a:solidFill>
                  <a:schemeClr val="accent1"/>
                </a:solidFill>
              </a:rPr>
              <a:t> bán cầu</a:t>
            </a:r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4067175" y="2492375"/>
            <a:ext cx="533400" cy="2286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40" grpId="0" animBg="1"/>
      <p:bldP spid="193541" grpId="0" animBg="1"/>
      <p:bldP spid="193542" grpId="0" animBg="1"/>
      <p:bldP spid="193543" grpId="0" animBg="1"/>
      <p:bldP spid="1935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3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000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I. TÌNH HÌNH KINH TẾ NƯỚC MĨ SAU CHIẾN TRANH THẾ GIỚI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THỨ HAI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7" name="Picture 27" descr="trang tr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562600"/>
            <a:ext cx="1528763" cy="1322388"/>
          </a:xfrm>
          <a:prstGeom prst="rect">
            <a:avLst/>
          </a:prstGeom>
          <a:noFill/>
        </p:spPr>
      </p:pic>
      <p:pic>
        <p:nvPicPr>
          <p:cNvPr id="5148" name="Picture 28" descr="d8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6426200"/>
            <a:ext cx="381000" cy="320675"/>
          </a:xfrm>
          <a:prstGeom prst="rect">
            <a:avLst/>
          </a:prstGeom>
          <a:noFill/>
        </p:spPr>
      </p:pic>
      <p:pic>
        <p:nvPicPr>
          <p:cNvPr id="5149" name="Picture 29" descr="d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" y="6197600"/>
            <a:ext cx="304800" cy="257175"/>
          </a:xfrm>
          <a:prstGeom prst="rect">
            <a:avLst/>
          </a:prstGeom>
          <a:noFill/>
        </p:spPr>
      </p:pic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886200" y="5257800"/>
            <a:ext cx="518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b="1">
              <a:cs typeface="Times New Roman" pitchFamily="18" charset="0"/>
            </a:endParaRPr>
          </a:p>
          <a:p>
            <a:r>
              <a:rPr lang="en-US" b="1" i="1">
                <a:cs typeface="Times New Roman" pitchFamily="18" charset="0"/>
                <a:sym typeface="Wingdings 3" pitchFamily="18" charset="2"/>
              </a:rPr>
              <a:t>    </a:t>
            </a:r>
            <a:endParaRPr lang="en-US" b="1"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5429" name="Text Box 309"/>
          <p:cNvSpPr txBox="1">
            <a:spLocks noChangeArrowheads="1"/>
          </p:cNvSpPr>
          <p:nvPr/>
        </p:nvSpPr>
        <p:spPr bwMode="auto">
          <a:xfrm>
            <a:off x="152400" y="5554663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1371600"/>
            <a:ext cx="9144000" cy="78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II. SỰ PHÁT TRIÊN VỀ KHOA HỌC – KĨ THUẬT CỦA MĨ SAU CHIẾN TRANH (</a:t>
            </a:r>
            <a:r>
              <a:rPr lang="en-US" sz="2000" b="1" i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 SGK)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2209800"/>
            <a:ext cx="8610600" cy="40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4625" indent="-174625" algn="just">
              <a:lnSpc>
                <a:spcPct val="120000"/>
              </a:lnSpc>
              <a:spcBef>
                <a:spcPct val="60000"/>
              </a:spcBef>
            </a:pPr>
            <a:r>
              <a:rPr lang="en-US" sz="2400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III. CHÍNH SÁCH ĐỐI NỘI VÀ ĐỐI NGOẠI CỦA MĨ SAU CHIẾN TRANH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22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1363"/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</a:rPr>
              <a:t>TIẾT 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</a:rPr>
              <a:t>9. 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</a:rPr>
              <a:t>BÀI 8 :  NƯỚC MĨ</a:t>
            </a:r>
          </a:p>
        </p:txBody>
      </p:sp>
      <p:pic>
        <p:nvPicPr>
          <p:cNvPr id="16" name="Picture 14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69" y="466725"/>
            <a:ext cx="8229600" cy="142875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05100"/>
            <a:ext cx="8229600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078" y="3124200"/>
            <a:ext cx="8262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-Ban hành các đạo luật phản động nhằm chống ĐCS Mĩ, phong trào công nhân, dân chủ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63" y="3879853"/>
            <a:ext cx="803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963" y="4403072"/>
            <a:ext cx="8034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XHCN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708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33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3: MĨ, TÂY ÂU, NHẬT BẢN TỪ 1945 ĐẾN NAY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91196" y="2282895"/>
            <a:ext cx="3508375" cy="533400"/>
          </a:xfrm>
          <a:prstGeom prst="rect">
            <a:avLst/>
          </a:prstGeom>
          <a:solidFill>
            <a:srgbClr val="FFFFFF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 defTabSz="912813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75360" y="3984986"/>
            <a:ext cx="2570162" cy="17319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1434" tIns="45717" rIns="91434" bIns="45717"/>
          <a:lstStyle/>
          <a:p>
            <a:pPr algn="just" defTabSz="912813">
              <a:lnSpc>
                <a:spcPct val="90000"/>
              </a:lnSpc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53196" y="3981811"/>
            <a:ext cx="2746375" cy="1735137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1434" tIns="45717" rIns="91434" bIns="45717"/>
          <a:lstStyle/>
          <a:p>
            <a:pPr algn="just" defTabSz="912813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Sự phát triển về khoa học - kỹ thuật của Mĩ sau chiến tranh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55531" y="3981810"/>
            <a:ext cx="2568575" cy="1735137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1434" tIns="45717" rIns="91434" bIns="45717"/>
          <a:lstStyle/>
          <a:p>
            <a:pPr algn="just" defTabSz="912813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Chính sách đối nội và đối ngoại của Mĩ sau chiến </a:t>
            </a:r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tranh. 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685799" y="2903824"/>
            <a:ext cx="3275013" cy="10287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3960813" y="2864786"/>
            <a:ext cx="0" cy="106521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960813" y="2885568"/>
            <a:ext cx="2859087" cy="106521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495003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BÀI 8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NƯỚC MĨ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529639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ak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857752" y="5357826"/>
            <a:ext cx="42862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- Diện tích: 9.826.675 km</a:t>
            </a:r>
            <a:r>
              <a:rPr lang="en-US" sz="2000" b="1" baseline="30000" dirty="0" smtClean="0"/>
              <a:t>2   ( thứ</a:t>
            </a:r>
            <a:r>
              <a:rPr lang="en-US" sz="2000" b="1" dirty="0" smtClean="0"/>
              <a:t> 3 TG)</a:t>
            </a:r>
            <a:endParaRPr lang="en-US" sz="2000" b="1" baseline="30000" dirty="0" smtClean="0"/>
          </a:p>
          <a:p>
            <a:r>
              <a:rPr lang="en-US" sz="2000" b="1" dirty="0" smtClean="0"/>
              <a:t>- Dân số: 322,5 triệu người (2015)</a:t>
            </a:r>
          </a:p>
          <a:p>
            <a:r>
              <a:rPr lang="en-US" sz="2000" b="1" dirty="0" smtClean="0"/>
              <a:t>- Năm 1783, Hợp chủng quốc </a:t>
            </a:r>
          </a:p>
          <a:p>
            <a:r>
              <a:rPr lang="en-US" sz="2000" b="1" dirty="0" smtClean="0"/>
              <a:t>Hoa Kì được thành lập</a:t>
            </a:r>
            <a:endParaRPr lang="en-US" sz="2000" b="1" dirty="0"/>
          </a:p>
        </p:txBody>
      </p:sp>
      <p:pic>
        <p:nvPicPr>
          <p:cNvPr id="5124" name="Picture 6" descr="Hình:Flag of the United States.sv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1054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096000" y="3429000"/>
            <a:ext cx="228600" cy="2286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324600" y="3505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Oasinhtơn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33400" y="762000"/>
            <a:ext cx="1219200" cy="457200"/>
          </a:xfrm>
          <a:prstGeom prst="wedgeRectCallout">
            <a:avLst>
              <a:gd name="adj1" fmla="val 103111"/>
              <a:gd name="adj2" fmla="val 244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 LAS KA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28600" y="4114800"/>
            <a:ext cx="1219200" cy="457200"/>
          </a:xfrm>
          <a:prstGeom prst="wedgeRectCallout">
            <a:avLst>
              <a:gd name="adj1" fmla="val -45833"/>
              <a:gd name="adj2" fmla="val 1596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HAWAII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8117" y="0"/>
            <a:ext cx="4772028" cy="1877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Gồm 3 bộ phận lãnh thổ:</a:t>
            </a:r>
          </a:p>
          <a:p>
            <a:r>
              <a:rPr lang="en-US" sz="2800" b="1" dirty="0" smtClean="0"/>
              <a:t>+ Lục địa bắc Mĩ</a:t>
            </a:r>
          </a:p>
          <a:p>
            <a:r>
              <a:rPr lang="en-US" sz="2800" b="1" dirty="0" smtClean="0"/>
              <a:t>+ Tiểu bang Alasca</a:t>
            </a:r>
          </a:p>
          <a:p>
            <a:r>
              <a:rPr lang="en-US" sz="2800" b="1" dirty="0" smtClean="0"/>
              <a:t>+ Quần đảo Hawai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3617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92163" name="Picture 3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93713" cy="438150"/>
          </a:xfrm>
          <a:prstGeom prst="rect">
            <a:avLst/>
          </a:prstGeom>
          <a:noFill/>
        </p:spPr>
      </p:pic>
      <p:pic>
        <p:nvPicPr>
          <p:cNvPr id="92164" name="Picture 4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741613"/>
            <a:ext cx="495300" cy="441325"/>
          </a:xfrm>
          <a:prstGeom prst="rect">
            <a:avLst/>
          </a:prstGeom>
          <a:noFill/>
        </p:spPr>
      </p:pic>
      <p:pic>
        <p:nvPicPr>
          <p:cNvPr id="92165" name="Picture 5" descr="star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715000"/>
            <a:ext cx="495300" cy="436563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0326" y="0"/>
            <a:ext cx="9083674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216" tIns="45604" rIns="91216" bIns="45604" anchor="ctr"/>
          <a:lstStyle/>
          <a:p>
            <a:pPr algn="ctr" defTabSz="912813" eaLnBrk="1" hangingPunct="1"/>
            <a:endParaRPr lang="vi-VN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-17320" y="0"/>
            <a:ext cx="8945563" cy="5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82" tIns="45588" rIns="91182" bIns="45588">
            <a:spAutoFit/>
          </a:bodyPr>
          <a:lstStyle/>
          <a:p>
            <a:pPr algn="ctr" defTabSz="741363" eaLnBrk="1" hangingPunct="1"/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</a:rPr>
              <a:t>TIẾT 9. BÀI </a:t>
            </a:r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</a:rPr>
              <a:t>8 :  NƯỚC MĨ</a:t>
            </a:r>
          </a:p>
        </p:txBody>
      </p:sp>
      <p:pic>
        <p:nvPicPr>
          <p:cNvPr id="92170" name="Picture 10" descr="trang 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80362" y="117475"/>
            <a:ext cx="1163638" cy="1168400"/>
          </a:xfrm>
          <a:prstGeom prst="rect">
            <a:avLst/>
          </a:prstGeom>
          <a:noFill/>
        </p:spPr>
      </p:pic>
      <p:pic>
        <p:nvPicPr>
          <p:cNvPr id="92171" name="Picture 11" descr="trang 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36" y="5715000"/>
            <a:ext cx="1162050" cy="1168400"/>
          </a:xfrm>
          <a:prstGeom prst="rect">
            <a:avLst/>
          </a:prstGeom>
          <a:noFill/>
        </p:spPr>
      </p:pic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-17320" y="701675"/>
            <a:ext cx="8910927" cy="1076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216" tIns="45604" rIns="91216" bIns="45604">
            <a:spAutoFit/>
          </a:bodyPr>
          <a:lstStyle/>
          <a:p>
            <a:pPr defTabSz="912813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I.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II: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2174" name="Picture 14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69" y="464290"/>
            <a:ext cx="8229600" cy="1428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83543" y="2121108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Tình</a:t>
            </a:r>
            <a:r>
              <a:rPr lang="en-US" sz="4400" dirty="0" smtClean="0"/>
              <a:t> </a:t>
            </a:r>
            <a:r>
              <a:rPr lang="en-US" sz="4400" dirty="0" err="1" smtClean="0"/>
              <a:t>hình</a:t>
            </a:r>
            <a:r>
              <a:rPr lang="en-US" sz="4400" dirty="0" smtClean="0"/>
              <a:t> </a:t>
            </a:r>
            <a:r>
              <a:rPr lang="en-US" sz="4400" dirty="0" err="1" smtClean="0"/>
              <a:t>kinh</a:t>
            </a:r>
            <a:r>
              <a:rPr lang="en-US" sz="4400" dirty="0" smtClean="0"/>
              <a:t> </a:t>
            </a:r>
            <a:r>
              <a:rPr lang="en-US" sz="4400" dirty="0" err="1" smtClean="0"/>
              <a:t>tế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nước</a:t>
            </a:r>
            <a:r>
              <a:rPr lang="en-US" sz="4400" dirty="0" smtClean="0"/>
              <a:t> </a:t>
            </a:r>
            <a:r>
              <a:rPr lang="en-US" sz="4400" dirty="0" err="1" smtClean="0"/>
              <a:t>Mĩ</a:t>
            </a:r>
            <a:r>
              <a:rPr lang="en-US" sz="4400" dirty="0" smtClean="0"/>
              <a:t> 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hai</a:t>
            </a:r>
            <a:r>
              <a:rPr lang="en-US" sz="4400" dirty="0" smtClean="0"/>
              <a:t> </a:t>
            </a:r>
            <a:r>
              <a:rPr lang="en-US" sz="4400" dirty="0" err="1" smtClean="0"/>
              <a:t>thập</a:t>
            </a:r>
            <a:r>
              <a:rPr lang="en-US" sz="4400" dirty="0" smtClean="0"/>
              <a:t> </a:t>
            </a:r>
            <a:r>
              <a:rPr lang="en-US" sz="4400" dirty="0" err="1" smtClean="0"/>
              <a:t>niên</a:t>
            </a:r>
            <a:r>
              <a:rPr lang="en-US" sz="4400" dirty="0" smtClean="0"/>
              <a:t> </a:t>
            </a:r>
            <a:r>
              <a:rPr lang="en-US" sz="4400" dirty="0" err="1" smtClean="0"/>
              <a:t>đầu</a:t>
            </a:r>
            <a:r>
              <a:rPr lang="en-US" sz="4400" dirty="0" smtClean="0"/>
              <a:t> </a:t>
            </a:r>
            <a:r>
              <a:rPr lang="en-US" sz="4400" dirty="0" err="1" smtClean="0"/>
              <a:t>sau</a:t>
            </a:r>
            <a:r>
              <a:rPr lang="en-US" sz="4400" dirty="0" smtClean="0"/>
              <a:t> </a:t>
            </a:r>
            <a:r>
              <a:rPr lang="en-US" sz="4400" dirty="0" err="1" smtClean="0"/>
              <a:t>chiến</a:t>
            </a:r>
            <a:r>
              <a:rPr lang="en-US" sz="4400" dirty="0" smtClean="0"/>
              <a:t> </a:t>
            </a:r>
            <a:r>
              <a:rPr lang="en-US" sz="4400" dirty="0" err="1" smtClean="0"/>
              <a:t>tranh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92971" y="2148817"/>
            <a:ext cx="6705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PHÁT TRIỂN PHỒN THỊNH, ĐỨNG ĐẦU HỆ THỐNG TƯ BẢN CHỦ NGHĨA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157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hiến Lược Toàn Cầu Của Mỹ Sau Chiến Tranh Thế Giới Thứ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152400"/>
            <a:ext cx="8991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751138"/>
          <a:ext cx="4038600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Chart" r:id="rId4" imgW="8238960" imgH="4533840" progId="">
                  <p:embed followColorScheme="full"/>
                </p:oleObj>
              </mc:Choice>
              <mc:Fallback>
                <p:oleObj name="Chart" r:id="rId4" imgW="8238960" imgH="4533840" progId="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51138"/>
                        <a:ext cx="4038600" cy="222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207250" y="1604963"/>
          <a:ext cx="1970088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Chart" r:id="rId6" imgW="4029120" imgH="4543560" progId="">
                  <p:embed followColorScheme="full"/>
                </p:oleObj>
              </mc:Choice>
              <mc:Fallback>
                <p:oleObj name="Chart" r:id="rId6" imgW="4029120" imgH="4543560" progId="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3"/>
                        <a:ext cx="1970088" cy="222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303213"/>
            <a:ext cx="3276600" cy="1601787"/>
            <a:chOff x="1296" y="768"/>
            <a:chExt cx="2064" cy="10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96" y="768"/>
              <a:ext cx="960" cy="816"/>
              <a:chOff x="1192" y="1200"/>
              <a:chExt cx="597" cy="399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auto">
              <a:xfrm>
                <a:off x="1272" y="1344"/>
                <a:ext cx="517" cy="244"/>
              </a:xfrm>
              <a:custGeom>
                <a:avLst/>
                <a:gdLst/>
                <a:ahLst/>
                <a:cxnLst>
                  <a:cxn ang="0">
                    <a:pos x="517" y="0"/>
                  </a:cxn>
                  <a:cxn ang="0">
                    <a:pos x="0" y="76"/>
                  </a:cxn>
                  <a:cxn ang="0">
                    <a:pos x="0" y="244"/>
                  </a:cxn>
                  <a:cxn ang="0">
                    <a:pos x="517" y="168"/>
                  </a:cxn>
                  <a:cxn ang="0">
                    <a:pos x="517" y="0"/>
                  </a:cxn>
                </a:cxnLst>
                <a:rect l="0" t="0" r="r" b="b"/>
                <a:pathLst>
                  <a:path w="517" h="244">
                    <a:moveTo>
                      <a:pt x="517" y="0"/>
                    </a:moveTo>
                    <a:lnTo>
                      <a:pt x="0" y="76"/>
                    </a:lnTo>
                    <a:lnTo>
                      <a:pt x="0" y="244"/>
                    </a:lnTo>
                    <a:lnTo>
                      <a:pt x="517" y="168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192" y="1355"/>
                <a:ext cx="80" cy="244"/>
              </a:xfrm>
              <a:custGeom>
                <a:avLst/>
                <a:gdLst/>
                <a:ahLst/>
                <a:cxnLst>
                  <a:cxn ang="0">
                    <a:pos x="80" y="76"/>
                  </a:cxn>
                  <a:cxn ang="0">
                    <a:pos x="68" y="72"/>
                  </a:cxn>
                  <a:cxn ang="0">
                    <a:pos x="64" y="68"/>
                  </a:cxn>
                  <a:cxn ang="0">
                    <a:pos x="56" y="64"/>
                  </a:cxn>
                  <a:cxn ang="0">
                    <a:pos x="48" y="60"/>
                  </a:cxn>
                  <a:cxn ang="0">
                    <a:pos x="44" y="56"/>
                  </a:cxn>
                  <a:cxn ang="0">
                    <a:pos x="36" y="52"/>
                  </a:cxn>
                  <a:cxn ang="0">
                    <a:pos x="28" y="48"/>
                  </a:cxn>
                  <a:cxn ang="0">
                    <a:pos x="24" y="44"/>
                  </a:cxn>
                  <a:cxn ang="0">
                    <a:pos x="20" y="40"/>
                  </a:cxn>
                  <a:cxn ang="0">
                    <a:pos x="16" y="36"/>
                  </a:cxn>
                  <a:cxn ang="0">
                    <a:pos x="12" y="32"/>
                  </a:cxn>
                  <a:cxn ang="0">
                    <a:pos x="8" y="28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0" y="176"/>
                  </a:cxn>
                  <a:cxn ang="0">
                    <a:pos x="0" y="180"/>
                  </a:cxn>
                  <a:cxn ang="0">
                    <a:pos x="4" y="188"/>
                  </a:cxn>
                  <a:cxn ang="0">
                    <a:pos x="4" y="188"/>
                  </a:cxn>
                  <a:cxn ang="0">
                    <a:pos x="8" y="196"/>
                  </a:cxn>
                  <a:cxn ang="0">
                    <a:pos x="12" y="200"/>
                  </a:cxn>
                  <a:cxn ang="0">
                    <a:pos x="16" y="204"/>
                  </a:cxn>
                  <a:cxn ang="0">
                    <a:pos x="20" y="208"/>
                  </a:cxn>
                  <a:cxn ang="0">
                    <a:pos x="24" y="212"/>
                  </a:cxn>
                  <a:cxn ang="0">
                    <a:pos x="28" y="216"/>
                  </a:cxn>
                  <a:cxn ang="0">
                    <a:pos x="36" y="220"/>
                  </a:cxn>
                  <a:cxn ang="0">
                    <a:pos x="44" y="224"/>
                  </a:cxn>
                  <a:cxn ang="0">
                    <a:pos x="48" y="228"/>
                  </a:cxn>
                  <a:cxn ang="0">
                    <a:pos x="56" y="232"/>
                  </a:cxn>
                  <a:cxn ang="0">
                    <a:pos x="64" y="236"/>
                  </a:cxn>
                  <a:cxn ang="0">
                    <a:pos x="68" y="240"/>
                  </a:cxn>
                  <a:cxn ang="0">
                    <a:pos x="80" y="244"/>
                  </a:cxn>
                  <a:cxn ang="0">
                    <a:pos x="80" y="76"/>
                  </a:cxn>
                </a:cxnLst>
                <a:rect l="0" t="0" r="r" b="b"/>
                <a:pathLst>
                  <a:path w="80" h="244">
                    <a:moveTo>
                      <a:pt x="80" y="76"/>
                    </a:moveTo>
                    <a:lnTo>
                      <a:pt x="68" y="72"/>
                    </a:lnTo>
                    <a:lnTo>
                      <a:pt x="64" y="68"/>
                    </a:lnTo>
                    <a:lnTo>
                      <a:pt x="56" y="64"/>
                    </a:lnTo>
                    <a:lnTo>
                      <a:pt x="48" y="60"/>
                    </a:lnTo>
                    <a:lnTo>
                      <a:pt x="44" y="56"/>
                    </a:lnTo>
                    <a:lnTo>
                      <a:pt x="36" y="52"/>
                    </a:lnTo>
                    <a:lnTo>
                      <a:pt x="28" y="48"/>
                    </a:lnTo>
                    <a:lnTo>
                      <a:pt x="24" y="44"/>
                    </a:lnTo>
                    <a:lnTo>
                      <a:pt x="20" y="40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8" y="2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8" y="196"/>
                    </a:lnTo>
                    <a:lnTo>
                      <a:pt x="12" y="200"/>
                    </a:lnTo>
                    <a:lnTo>
                      <a:pt x="16" y="204"/>
                    </a:lnTo>
                    <a:lnTo>
                      <a:pt x="20" y="208"/>
                    </a:lnTo>
                    <a:lnTo>
                      <a:pt x="24" y="212"/>
                    </a:lnTo>
                    <a:lnTo>
                      <a:pt x="28" y="216"/>
                    </a:lnTo>
                    <a:lnTo>
                      <a:pt x="36" y="220"/>
                    </a:lnTo>
                    <a:lnTo>
                      <a:pt x="44" y="224"/>
                    </a:lnTo>
                    <a:lnTo>
                      <a:pt x="48" y="228"/>
                    </a:lnTo>
                    <a:lnTo>
                      <a:pt x="56" y="232"/>
                    </a:lnTo>
                    <a:lnTo>
                      <a:pt x="64" y="236"/>
                    </a:lnTo>
                    <a:lnTo>
                      <a:pt x="68" y="240"/>
                    </a:lnTo>
                    <a:lnTo>
                      <a:pt x="80" y="244"/>
                    </a:lnTo>
                    <a:lnTo>
                      <a:pt x="80" y="76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auto">
              <a:xfrm>
                <a:off x="1192" y="1200"/>
                <a:ext cx="597" cy="231"/>
              </a:xfrm>
              <a:custGeom>
                <a:avLst/>
                <a:gdLst/>
                <a:ahLst/>
                <a:cxnLst>
                  <a:cxn ang="0">
                    <a:pos x="68" y="227"/>
                  </a:cxn>
                  <a:cxn ang="0">
                    <a:pos x="56" y="219"/>
                  </a:cxn>
                  <a:cxn ang="0">
                    <a:pos x="44" y="211"/>
                  </a:cxn>
                  <a:cxn ang="0">
                    <a:pos x="28" y="203"/>
                  </a:cxn>
                  <a:cxn ang="0">
                    <a:pos x="20" y="195"/>
                  </a:cxn>
                  <a:cxn ang="0">
                    <a:pos x="12" y="187"/>
                  </a:cxn>
                  <a:cxn ang="0">
                    <a:pos x="4" y="175"/>
                  </a:cxn>
                  <a:cxn ang="0">
                    <a:pos x="0" y="167"/>
                  </a:cxn>
                  <a:cxn ang="0">
                    <a:pos x="0" y="159"/>
                  </a:cxn>
                  <a:cxn ang="0">
                    <a:pos x="0" y="147"/>
                  </a:cxn>
                  <a:cxn ang="0">
                    <a:pos x="0" y="139"/>
                  </a:cxn>
                  <a:cxn ang="0">
                    <a:pos x="4" y="131"/>
                  </a:cxn>
                  <a:cxn ang="0">
                    <a:pos x="12" y="123"/>
                  </a:cxn>
                  <a:cxn ang="0">
                    <a:pos x="20" y="115"/>
                  </a:cxn>
                  <a:cxn ang="0">
                    <a:pos x="28" y="107"/>
                  </a:cxn>
                  <a:cxn ang="0">
                    <a:pos x="44" y="95"/>
                  </a:cxn>
                  <a:cxn ang="0">
                    <a:pos x="56" y="87"/>
                  </a:cxn>
                  <a:cxn ang="0">
                    <a:pos x="68" y="79"/>
                  </a:cxn>
                  <a:cxn ang="0">
                    <a:pos x="88" y="71"/>
                  </a:cxn>
                  <a:cxn ang="0">
                    <a:pos x="108" y="63"/>
                  </a:cxn>
                  <a:cxn ang="0">
                    <a:pos x="124" y="59"/>
                  </a:cxn>
                  <a:cxn ang="0">
                    <a:pos x="152" y="51"/>
                  </a:cxn>
                  <a:cxn ang="0">
                    <a:pos x="176" y="44"/>
                  </a:cxn>
                  <a:cxn ang="0">
                    <a:pos x="196" y="40"/>
                  </a:cxn>
                  <a:cxn ang="0">
                    <a:pos x="228" y="32"/>
                  </a:cxn>
                  <a:cxn ang="0">
                    <a:pos x="257" y="28"/>
                  </a:cxn>
                  <a:cxn ang="0">
                    <a:pos x="281" y="24"/>
                  </a:cxn>
                  <a:cxn ang="0">
                    <a:pos x="317" y="16"/>
                  </a:cxn>
                  <a:cxn ang="0">
                    <a:pos x="345" y="12"/>
                  </a:cxn>
                  <a:cxn ang="0">
                    <a:pos x="373" y="12"/>
                  </a:cxn>
                  <a:cxn ang="0">
                    <a:pos x="413" y="8"/>
                  </a:cxn>
                  <a:cxn ang="0">
                    <a:pos x="445" y="4"/>
                  </a:cxn>
                  <a:cxn ang="0">
                    <a:pos x="473" y="4"/>
                  </a:cxn>
                  <a:cxn ang="0">
                    <a:pos x="513" y="0"/>
                  </a:cxn>
                  <a:cxn ang="0">
                    <a:pos x="545" y="0"/>
                  </a:cxn>
                  <a:cxn ang="0">
                    <a:pos x="577" y="0"/>
                  </a:cxn>
                  <a:cxn ang="0">
                    <a:pos x="597" y="155"/>
                  </a:cxn>
                </a:cxnLst>
                <a:rect l="0" t="0" r="r" b="b"/>
                <a:pathLst>
                  <a:path w="597" h="231">
                    <a:moveTo>
                      <a:pt x="80" y="231"/>
                    </a:moveTo>
                    <a:lnTo>
                      <a:pt x="68" y="227"/>
                    </a:lnTo>
                    <a:lnTo>
                      <a:pt x="64" y="223"/>
                    </a:lnTo>
                    <a:lnTo>
                      <a:pt x="56" y="219"/>
                    </a:lnTo>
                    <a:lnTo>
                      <a:pt x="48" y="215"/>
                    </a:lnTo>
                    <a:lnTo>
                      <a:pt x="44" y="211"/>
                    </a:lnTo>
                    <a:lnTo>
                      <a:pt x="36" y="207"/>
                    </a:lnTo>
                    <a:lnTo>
                      <a:pt x="28" y="203"/>
                    </a:lnTo>
                    <a:lnTo>
                      <a:pt x="24" y="199"/>
                    </a:lnTo>
                    <a:lnTo>
                      <a:pt x="20" y="195"/>
                    </a:lnTo>
                    <a:lnTo>
                      <a:pt x="16" y="191"/>
                    </a:lnTo>
                    <a:lnTo>
                      <a:pt x="12" y="187"/>
                    </a:lnTo>
                    <a:lnTo>
                      <a:pt x="8" y="183"/>
                    </a:lnTo>
                    <a:lnTo>
                      <a:pt x="4" y="175"/>
                    </a:lnTo>
                    <a:lnTo>
                      <a:pt x="4" y="175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4" y="135"/>
                    </a:lnTo>
                    <a:lnTo>
                      <a:pt x="4" y="131"/>
                    </a:lnTo>
                    <a:lnTo>
                      <a:pt x="8" y="127"/>
                    </a:lnTo>
                    <a:lnTo>
                      <a:pt x="12" y="123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4" y="107"/>
                    </a:lnTo>
                    <a:lnTo>
                      <a:pt x="28" y="107"/>
                    </a:lnTo>
                    <a:lnTo>
                      <a:pt x="36" y="99"/>
                    </a:lnTo>
                    <a:lnTo>
                      <a:pt x="44" y="95"/>
                    </a:lnTo>
                    <a:lnTo>
                      <a:pt x="48" y="95"/>
                    </a:lnTo>
                    <a:lnTo>
                      <a:pt x="56" y="87"/>
                    </a:lnTo>
                    <a:lnTo>
                      <a:pt x="64" y="83"/>
                    </a:lnTo>
                    <a:lnTo>
                      <a:pt x="68" y="79"/>
                    </a:lnTo>
                    <a:lnTo>
                      <a:pt x="80" y="75"/>
                    </a:lnTo>
                    <a:lnTo>
                      <a:pt x="88" y="71"/>
                    </a:lnTo>
                    <a:lnTo>
                      <a:pt x="96" y="71"/>
                    </a:lnTo>
                    <a:lnTo>
                      <a:pt x="108" y="63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40" y="55"/>
                    </a:lnTo>
                    <a:lnTo>
                      <a:pt x="152" y="51"/>
                    </a:lnTo>
                    <a:lnTo>
                      <a:pt x="160" y="48"/>
                    </a:lnTo>
                    <a:lnTo>
                      <a:pt x="176" y="44"/>
                    </a:lnTo>
                    <a:lnTo>
                      <a:pt x="188" y="40"/>
                    </a:lnTo>
                    <a:lnTo>
                      <a:pt x="196" y="40"/>
                    </a:lnTo>
                    <a:lnTo>
                      <a:pt x="212" y="36"/>
                    </a:lnTo>
                    <a:lnTo>
                      <a:pt x="228" y="32"/>
                    </a:lnTo>
                    <a:lnTo>
                      <a:pt x="236" y="32"/>
                    </a:lnTo>
                    <a:lnTo>
                      <a:pt x="257" y="28"/>
                    </a:lnTo>
                    <a:lnTo>
                      <a:pt x="273" y="24"/>
                    </a:lnTo>
                    <a:lnTo>
                      <a:pt x="281" y="24"/>
                    </a:lnTo>
                    <a:lnTo>
                      <a:pt x="297" y="20"/>
                    </a:lnTo>
                    <a:lnTo>
                      <a:pt x="317" y="16"/>
                    </a:lnTo>
                    <a:lnTo>
                      <a:pt x="325" y="16"/>
                    </a:lnTo>
                    <a:lnTo>
                      <a:pt x="345" y="12"/>
                    </a:lnTo>
                    <a:lnTo>
                      <a:pt x="365" y="12"/>
                    </a:lnTo>
                    <a:lnTo>
                      <a:pt x="373" y="12"/>
                    </a:lnTo>
                    <a:lnTo>
                      <a:pt x="393" y="8"/>
                    </a:lnTo>
                    <a:lnTo>
                      <a:pt x="413" y="8"/>
                    </a:lnTo>
                    <a:lnTo>
                      <a:pt x="425" y="4"/>
                    </a:lnTo>
                    <a:lnTo>
                      <a:pt x="445" y="4"/>
                    </a:lnTo>
                    <a:lnTo>
                      <a:pt x="465" y="4"/>
                    </a:lnTo>
                    <a:lnTo>
                      <a:pt x="473" y="4"/>
                    </a:lnTo>
                    <a:lnTo>
                      <a:pt x="493" y="0"/>
                    </a:lnTo>
                    <a:lnTo>
                      <a:pt x="513" y="0"/>
                    </a:lnTo>
                    <a:lnTo>
                      <a:pt x="525" y="0"/>
                    </a:lnTo>
                    <a:lnTo>
                      <a:pt x="545" y="0"/>
                    </a:lnTo>
                    <a:lnTo>
                      <a:pt x="565" y="0"/>
                    </a:lnTo>
                    <a:lnTo>
                      <a:pt x="577" y="0"/>
                    </a:lnTo>
                    <a:lnTo>
                      <a:pt x="597" y="0"/>
                    </a:lnTo>
                    <a:lnTo>
                      <a:pt x="597" y="155"/>
                    </a:lnTo>
                    <a:lnTo>
                      <a:pt x="80" y="231"/>
                    </a:lnTo>
                    <a:close/>
                  </a:path>
                </a:pathLst>
              </a:custGeom>
              <a:solidFill>
                <a:srgbClr val="333399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440" y="768"/>
              <a:ext cx="1920" cy="1008"/>
              <a:chOff x="1529" y="1240"/>
              <a:chExt cx="1117" cy="478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auto">
              <a:xfrm>
                <a:off x="1529" y="1395"/>
                <a:ext cx="1117" cy="323"/>
              </a:xfrm>
              <a:custGeom>
                <a:avLst/>
                <a:gdLst/>
                <a:ahLst/>
                <a:cxnLst>
                  <a:cxn ang="0">
                    <a:pos x="1117" y="8"/>
                  </a:cxn>
                  <a:cxn ang="0">
                    <a:pos x="1109" y="20"/>
                  </a:cxn>
                  <a:cxn ang="0">
                    <a:pos x="1101" y="36"/>
                  </a:cxn>
                  <a:cxn ang="0">
                    <a:pos x="1085" y="48"/>
                  </a:cxn>
                  <a:cxn ang="0">
                    <a:pos x="1069" y="60"/>
                  </a:cxn>
                  <a:cxn ang="0">
                    <a:pos x="1045" y="72"/>
                  </a:cxn>
                  <a:cxn ang="0">
                    <a:pos x="1021" y="84"/>
                  </a:cxn>
                  <a:cxn ang="0">
                    <a:pos x="989" y="96"/>
                  </a:cxn>
                  <a:cxn ang="0">
                    <a:pos x="957" y="104"/>
                  </a:cxn>
                  <a:cxn ang="0">
                    <a:pos x="917" y="116"/>
                  </a:cxn>
                  <a:cxn ang="0">
                    <a:pos x="877" y="124"/>
                  </a:cxn>
                  <a:cxn ang="0">
                    <a:pos x="833" y="132"/>
                  </a:cxn>
                  <a:cxn ang="0">
                    <a:pos x="789" y="136"/>
                  </a:cxn>
                  <a:cxn ang="0">
                    <a:pos x="740" y="144"/>
                  </a:cxn>
                  <a:cxn ang="0">
                    <a:pos x="692" y="148"/>
                  </a:cxn>
                  <a:cxn ang="0">
                    <a:pos x="640" y="152"/>
                  </a:cxn>
                  <a:cxn ang="0">
                    <a:pos x="588" y="152"/>
                  </a:cxn>
                  <a:cxn ang="0">
                    <a:pos x="536" y="156"/>
                  </a:cxn>
                  <a:cxn ang="0">
                    <a:pos x="484" y="156"/>
                  </a:cxn>
                  <a:cxn ang="0">
                    <a:pos x="432" y="152"/>
                  </a:cxn>
                  <a:cxn ang="0">
                    <a:pos x="384" y="152"/>
                  </a:cxn>
                  <a:cxn ang="0">
                    <a:pos x="332" y="148"/>
                  </a:cxn>
                  <a:cxn ang="0">
                    <a:pos x="284" y="144"/>
                  </a:cxn>
                  <a:cxn ang="0">
                    <a:pos x="236" y="136"/>
                  </a:cxn>
                  <a:cxn ang="0">
                    <a:pos x="192" y="128"/>
                  </a:cxn>
                  <a:cxn ang="0">
                    <a:pos x="148" y="120"/>
                  </a:cxn>
                  <a:cxn ang="0">
                    <a:pos x="108" y="112"/>
                  </a:cxn>
                  <a:cxn ang="0">
                    <a:pos x="72" y="104"/>
                  </a:cxn>
                  <a:cxn ang="0">
                    <a:pos x="40" y="92"/>
                  </a:cxn>
                  <a:cxn ang="0">
                    <a:pos x="8" y="80"/>
                  </a:cxn>
                  <a:cxn ang="0">
                    <a:pos x="8" y="248"/>
                  </a:cxn>
                  <a:cxn ang="0">
                    <a:pos x="40" y="260"/>
                  </a:cxn>
                  <a:cxn ang="0">
                    <a:pos x="72" y="272"/>
                  </a:cxn>
                  <a:cxn ang="0">
                    <a:pos x="108" y="279"/>
                  </a:cxn>
                  <a:cxn ang="0">
                    <a:pos x="148" y="287"/>
                  </a:cxn>
                  <a:cxn ang="0">
                    <a:pos x="192" y="295"/>
                  </a:cxn>
                  <a:cxn ang="0">
                    <a:pos x="236" y="303"/>
                  </a:cxn>
                  <a:cxn ang="0">
                    <a:pos x="284" y="311"/>
                  </a:cxn>
                  <a:cxn ang="0">
                    <a:pos x="332" y="315"/>
                  </a:cxn>
                  <a:cxn ang="0">
                    <a:pos x="384" y="319"/>
                  </a:cxn>
                  <a:cxn ang="0">
                    <a:pos x="432" y="319"/>
                  </a:cxn>
                  <a:cxn ang="0">
                    <a:pos x="484" y="323"/>
                  </a:cxn>
                  <a:cxn ang="0">
                    <a:pos x="536" y="323"/>
                  </a:cxn>
                  <a:cxn ang="0">
                    <a:pos x="588" y="319"/>
                  </a:cxn>
                  <a:cxn ang="0">
                    <a:pos x="640" y="319"/>
                  </a:cxn>
                  <a:cxn ang="0">
                    <a:pos x="692" y="315"/>
                  </a:cxn>
                  <a:cxn ang="0">
                    <a:pos x="740" y="311"/>
                  </a:cxn>
                  <a:cxn ang="0">
                    <a:pos x="789" y="303"/>
                  </a:cxn>
                  <a:cxn ang="0">
                    <a:pos x="833" y="299"/>
                  </a:cxn>
                  <a:cxn ang="0">
                    <a:pos x="877" y="291"/>
                  </a:cxn>
                  <a:cxn ang="0">
                    <a:pos x="917" y="283"/>
                  </a:cxn>
                  <a:cxn ang="0">
                    <a:pos x="957" y="272"/>
                  </a:cxn>
                  <a:cxn ang="0">
                    <a:pos x="989" y="264"/>
                  </a:cxn>
                  <a:cxn ang="0">
                    <a:pos x="1021" y="252"/>
                  </a:cxn>
                  <a:cxn ang="0">
                    <a:pos x="1045" y="240"/>
                  </a:cxn>
                  <a:cxn ang="0">
                    <a:pos x="1069" y="228"/>
                  </a:cxn>
                  <a:cxn ang="0">
                    <a:pos x="1085" y="216"/>
                  </a:cxn>
                  <a:cxn ang="0">
                    <a:pos x="1101" y="204"/>
                  </a:cxn>
                  <a:cxn ang="0">
                    <a:pos x="1109" y="188"/>
                  </a:cxn>
                  <a:cxn ang="0">
                    <a:pos x="1117" y="176"/>
                  </a:cxn>
                  <a:cxn ang="0">
                    <a:pos x="1117" y="0"/>
                  </a:cxn>
                </a:cxnLst>
                <a:rect l="0" t="0" r="r" b="b"/>
                <a:pathLst>
                  <a:path w="1117" h="323">
                    <a:moveTo>
                      <a:pt x="1117" y="0"/>
                    </a:moveTo>
                    <a:lnTo>
                      <a:pt x="1117" y="4"/>
                    </a:lnTo>
                    <a:lnTo>
                      <a:pt x="1117" y="8"/>
                    </a:lnTo>
                    <a:lnTo>
                      <a:pt x="1113" y="12"/>
                    </a:lnTo>
                    <a:lnTo>
                      <a:pt x="1113" y="20"/>
                    </a:lnTo>
                    <a:lnTo>
                      <a:pt x="1109" y="20"/>
                    </a:lnTo>
                    <a:lnTo>
                      <a:pt x="1105" y="28"/>
                    </a:lnTo>
                    <a:lnTo>
                      <a:pt x="1101" y="32"/>
                    </a:lnTo>
                    <a:lnTo>
                      <a:pt x="1101" y="36"/>
                    </a:lnTo>
                    <a:lnTo>
                      <a:pt x="1097" y="40"/>
                    </a:lnTo>
                    <a:lnTo>
                      <a:pt x="1089" y="44"/>
                    </a:lnTo>
                    <a:lnTo>
                      <a:pt x="1085" y="48"/>
                    </a:lnTo>
                    <a:lnTo>
                      <a:pt x="1081" y="52"/>
                    </a:lnTo>
                    <a:lnTo>
                      <a:pt x="1073" y="56"/>
                    </a:lnTo>
                    <a:lnTo>
                      <a:pt x="1069" y="60"/>
                    </a:lnTo>
                    <a:lnTo>
                      <a:pt x="1061" y="64"/>
                    </a:lnTo>
                    <a:lnTo>
                      <a:pt x="1049" y="68"/>
                    </a:lnTo>
                    <a:lnTo>
                      <a:pt x="1045" y="72"/>
                    </a:lnTo>
                    <a:lnTo>
                      <a:pt x="1037" y="76"/>
                    </a:lnTo>
                    <a:lnTo>
                      <a:pt x="1025" y="80"/>
                    </a:lnTo>
                    <a:lnTo>
                      <a:pt x="1021" y="84"/>
                    </a:lnTo>
                    <a:lnTo>
                      <a:pt x="1009" y="88"/>
                    </a:lnTo>
                    <a:lnTo>
                      <a:pt x="997" y="92"/>
                    </a:lnTo>
                    <a:lnTo>
                      <a:pt x="989" y="96"/>
                    </a:lnTo>
                    <a:lnTo>
                      <a:pt x="977" y="100"/>
                    </a:lnTo>
                    <a:lnTo>
                      <a:pt x="961" y="104"/>
                    </a:lnTo>
                    <a:lnTo>
                      <a:pt x="957" y="104"/>
                    </a:lnTo>
                    <a:lnTo>
                      <a:pt x="941" y="108"/>
                    </a:lnTo>
                    <a:lnTo>
                      <a:pt x="925" y="112"/>
                    </a:lnTo>
                    <a:lnTo>
                      <a:pt x="917" y="116"/>
                    </a:lnTo>
                    <a:lnTo>
                      <a:pt x="901" y="120"/>
                    </a:lnTo>
                    <a:lnTo>
                      <a:pt x="885" y="120"/>
                    </a:lnTo>
                    <a:lnTo>
                      <a:pt x="877" y="124"/>
                    </a:lnTo>
                    <a:lnTo>
                      <a:pt x="861" y="128"/>
                    </a:lnTo>
                    <a:lnTo>
                      <a:pt x="845" y="128"/>
                    </a:lnTo>
                    <a:lnTo>
                      <a:pt x="833" y="132"/>
                    </a:lnTo>
                    <a:lnTo>
                      <a:pt x="817" y="136"/>
                    </a:lnTo>
                    <a:lnTo>
                      <a:pt x="797" y="136"/>
                    </a:lnTo>
                    <a:lnTo>
                      <a:pt x="789" y="136"/>
                    </a:lnTo>
                    <a:lnTo>
                      <a:pt x="769" y="140"/>
                    </a:lnTo>
                    <a:lnTo>
                      <a:pt x="752" y="144"/>
                    </a:lnTo>
                    <a:lnTo>
                      <a:pt x="740" y="144"/>
                    </a:lnTo>
                    <a:lnTo>
                      <a:pt x="720" y="144"/>
                    </a:lnTo>
                    <a:lnTo>
                      <a:pt x="700" y="148"/>
                    </a:lnTo>
                    <a:lnTo>
                      <a:pt x="692" y="148"/>
                    </a:lnTo>
                    <a:lnTo>
                      <a:pt x="672" y="148"/>
                    </a:lnTo>
                    <a:lnTo>
                      <a:pt x="652" y="152"/>
                    </a:lnTo>
                    <a:lnTo>
                      <a:pt x="640" y="152"/>
                    </a:lnTo>
                    <a:lnTo>
                      <a:pt x="620" y="152"/>
                    </a:lnTo>
                    <a:lnTo>
                      <a:pt x="600" y="152"/>
                    </a:lnTo>
                    <a:lnTo>
                      <a:pt x="588" y="152"/>
                    </a:lnTo>
                    <a:lnTo>
                      <a:pt x="568" y="156"/>
                    </a:lnTo>
                    <a:lnTo>
                      <a:pt x="548" y="156"/>
                    </a:lnTo>
                    <a:lnTo>
                      <a:pt x="536" y="156"/>
                    </a:lnTo>
                    <a:lnTo>
                      <a:pt x="516" y="156"/>
                    </a:lnTo>
                    <a:lnTo>
                      <a:pt x="496" y="156"/>
                    </a:lnTo>
                    <a:lnTo>
                      <a:pt x="484" y="156"/>
                    </a:lnTo>
                    <a:lnTo>
                      <a:pt x="464" y="156"/>
                    </a:lnTo>
                    <a:lnTo>
                      <a:pt x="444" y="152"/>
                    </a:lnTo>
                    <a:lnTo>
                      <a:pt x="432" y="152"/>
                    </a:lnTo>
                    <a:lnTo>
                      <a:pt x="412" y="152"/>
                    </a:lnTo>
                    <a:lnTo>
                      <a:pt x="392" y="152"/>
                    </a:lnTo>
                    <a:lnTo>
                      <a:pt x="384" y="152"/>
                    </a:lnTo>
                    <a:lnTo>
                      <a:pt x="364" y="148"/>
                    </a:lnTo>
                    <a:lnTo>
                      <a:pt x="344" y="148"/>
                    </a:lnTo>
                    <a:lnTo>
                      <a:pt x="332" y="148"/>
                    </a:lnTo>
                    <a:lnTo>
                      <a:pt x="312" y="144"/>
                    </a:lnTo>
                    <a:lnTo>
                      <a:pt x="292" y="144"/>
                    </a:lnTo>
                    <a:lnTo>
                      <a:pt x="284" y="144"/>
                    </a:lnTo>
                    <a:lnTo>
                      <a:pt x="264" y="140"/>
                    </a:lnTo>
                    <a:lnTo>
                      <a:pt x="244" y="136"/>
                    </a:lnTo>
                    <a:lnTo>
                      <a:pt x="236" y="136"/>
                    </a:lnTo>
                    <a:lnTo>
                      <a:pt x="216" y="136"/>
                    </a:lnTo>
                    <a:lnTo>
                      <a:pt x="200" y="132"/>
                    </a:lnTo>
                    <a:lnTo>
                      <a:pt x="192" y="128"/>
                    </a:lnTo>
                    <a:lnTo>
                      <a:pt x="176" y="128"/>
                    </a:lnTo>
                    <a:lnTo>
                      <a:pt x="156" y="124"/>
                    </a:lnTo>
                    <a:lnTo>
                      <a:pt x="148" y="120"/>
                    </a:lnTo>
                    <a:lnTo>
                      <a:pt x="132" y="120"/>
                    </a:lnTo>
                    <a:lnTo>
                      <a:pt x="116" y="116"/>
                    </a:lnTo>
                    <a:lnTo>
                      <a:pt x="108" y="112"/>
                    </a:lnTo>
                    <a:lnTo>
                      <a:pt x="96" y="108"/>
                    </a:lnTo>
                    <a:lnTo>
                      <a:pt x="80" y="104"/>
                    </a:lnTo>
                    <a:lnTo>
                      <a:pt x="72" y="104"/>
                    </a:lnTo>
                    <a:lnTo>
                      <a:pt x="60" y="100"/>
                    </a:lnTo>
                    <a:lnTo>
                      <a:pt x="44" y="96"/>
                    </a:lnTo>
                    <a:lnTo>
                      <a:pt x="40" y="92"/>
                    </a:lnTo>
                    <a:lnTo>
                      <a:pt x="28" y="88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0" y="76"/>
                    </a:lnTo>
                    <a:lnTo>
                      <a:pt x="0" y="244"/>
                    </a:lnTo>
                    <a:lnTo>
                      <a:pt x="8" y="248"/>
                    </a:lnTo>
                    <a:lnTo>
                      <a:pt x="16" y="252"/>
                    </a:lnTo>
                    <a:lnTo>
                      <a:pt x="28" y="256"/>
                    </a:lnTo>
                    <a:lnTo>
                      <a:pt x="40" y="260"/>
                    </a:lnTo>
                    <a:lnTo>
                      <a:pt x="44" y="264"/>
                    </a:lnTo>
                    <a:lnTo>
                      <a:pt x="60" y="268"/>
                    </a:lnTo>
                    <a:lnTo>
                      <a:pt x="72" y="272"/>
                    </a:lnTo>
                    <a:lnTo>
                      <a:pt x="80" y="272"/>
                    </a:lnTo>
                    <a:lnTo>
                      <a:pt x="96" y="276"/>
                    </a:lnTo>
                    <a:lnTo>
                      <a:pt x="108" y="279"/>
                    </a:lnTo>
                    <a:lnTo>
                      <a:pt x="116" y="283"/>
                    </a:lnTo>
                    <a:lnTo>
                      <a:pt x="132" y="287"/>
                    </a:lnTo>
                    <a:lnTo>
                      <a:pt x="148" y="287"/>
                    </a:lnTo>
                    <a:lnTo>
                      <a:pt x="156" y="291"/>
                    </a:lnTo>
                    <a:lnTo>
                      <a:pt x="176" y="295"/>
                    </a:lnTo>
                    <a:lnTo>
                      <a:pt x="192" y="295"/>
                    </a:lnTo>
                    <a:lnTo>
                      <a:pt x="200" y="299"/>
                    </a:lnTo>
                    <a:lnTo>
                      <a:pt x="216" y="303"/>
                    </a:lnTo>
                    <a:lnTo>
                      <a:pt x="236" y="303"/>
                    </a:lnTo>
                    <a:lnTo>
                      <a:pt x="244" y="303"/>
                    </a:lnTo>
                    <a:lnTo>
                      <a:pt x="264" y="307"/>
                    </a:lnTo>
                    <a:lnTo>
                      <a:pt x="284" y="311"/>
                    </a:lnTo>
                    <a:lnTo>
                      <a:pt x="292" y="311"/>
                    </a:lnTo>
                    <a:lnTo>
                      <a:pt x="312" y="311"/>
                    </a:lnTo>
                    <a:lnTo>
                      <a:pt x="332" y="315"/>
                    </a:lnTo>
                    <a:lnTo>
                      <a:pt x="344" y="315"/>
                    </a:lnTo>
                    <a:lnTo>
                      <a:pt x="364" y="315"/>
                    </a:lnTo>
                    <a:lnTo>
                      <a:pt x="384" y="319"/>
                    </a:lnTo>
                    <a:lnTo>
                      <a:pt x="392" y="319"/>
                    </a:lnTo>
                    <a:lnTo>
                      <a:pt x="412" y="319"/>
                    </a:lnTo>
                    <a:lnTo>
                      <a:pt x="432" y="319"/>
                    </a:lnTo>
                    <a:lnTo>
                      <a:pt x="444" y="319"/>
                    </a:lnTo>
                    <a:lnTo>
                      <a:pt x="464" y="323"/>
                    </a:lnTo>
                    <a:lnTo>
                      <a:pt x="484" y="323"/>
                    </a:lnTo>
                    <a:lnTo>
                      <a:pt x="496" y="323"/>
                    </a:lnTo>
                    <a:lnTo>
                      <a:pt x="516" y="323"/>
                    </a:lnTo>
                    <a:lnTo>
                      <a:pt x="536" y="323"/>
                    </a:lnTo>
                    <a:lnTo>
                      <a:pt x="548" y="323"/>
                    </a:lnTo>
                    <a:lnTo>
                      <a:pt x="568" y="323"/>
                    </a:lnTo>
                    <a:lnTo>
                      <a:pt x="588" y="319"/>
                    </a:lnTo>
                    <a:lnTo>
                      <a:pt x="600" y="319"/>
                    </a:lnTo>
                    <a:lnTo>
                      <a:pt x="620" y="319"/>
                    </a:lnTo>
                    <a:lnTo>
                      <a:pt x="640" y="319"/>
                    </a:lnTo>
                    <a:lnTo>
                      <a:pt x="652" y="319"/>
                    </a:lnTo>
                    <a:lnTo>
                      <a:pt x="672" y="315"/>
                    </a:lnTo>
                    <a:lnTo>
                      <a:pt x="692" y="315"/>
                    </a:lnTo>
                    <a:lnTo>
                      <a:pt x="700" y="315"/>
                    </a:lnTo>
                    <a:lnTo>
                      <a:pt x="720" y="311"/>
                    </a:lnTo>
                    <a:lnTo>
                      <a:pt x="740" y="311"/>
                    </a:lnTo>
                    <a:lnTo>
                      <a:pt x="752" y="311"/>
                    </a:lnTo>
                    <a:lnTo>
                      <a:pt x="769" y="307"/>
                    </a:lnTo>
                    <a:lnTo>
                      <a:pt x="789" y="303"/>
                    </a:lnTo>
                    <a:lnTo>
                      <a:pt x="797" y="303"/>
                    </a:lnTo>
                    <a:lnTo>
                      <a:pt x="817" y="303"/>
                    </a:lnTo>
                    <a:lnTo>
                      <a:pt x="833" y="299"/>
                    </a:lnTo>
                    <a:lnTo>
                      <a:pt x="845" y="295"/>
                    </a:lnTo>
                    <a:lnTo>
                      <a:pt x="861" y="295"/>
                    </a:lnTo>
                    <a:lnTo>
                      <a:pt x="877" y="291"/>
                    </a:lnTo>
                    <a:lnTo>
                      <a:pt x="885" y="287"/>
                    </a:lnTo>
                    <a:lnTo>
                      <a:pt x="901" y="287"/>
                    </a:lnTo>
                    <a:lnTo>
                      <a:pt x="917" y="283"/>
                    </a:lnTo>
                    <a:lnTo>
                      <a:pt x="925" y="279"/>
                    </a:lnTo>
                    <a:lnTo>
                      <a:pt x="941" y="276"/>
                    </a:lnTo>
                    <a:lnTo>
                      <a:pt x="957" y="272"/>
                    </a:lnTo>
                    <a:lnTo>
                      <a:pt x="961" y="272"/>
                    </a:lnTo>
                    <a:lnTo>
                      <a:pt x="977" y="268"/>
                    </a:lnTo>
                    <a:lnTo>
                      <a:pt x="989" y="264"/>
                    </a:lnTo>
                    <a:lnTo>
                      <a:pt x="997" y="260"/>
                    </a:lnTo>
                    <a:lnTo>
                      <a:pt x="1009" y="256"/>
                    </a:lnTo>
                    <a:lnTo>
                      <a:pt x="1021" y="252"/>
                    </a:lnTo>
                    <a:lnTo>
                      <a:pt x="1025" y="248"/>
                    </a:lnTo>
                    <a:lnTo>
                      <a:pt x="1037" y="244"/>
                    </a:lnTo>
                    <a:lnTo>
                      <a:pt x="1045" y="240"/>
                    </a:lnTo>
                    <a:lnTo>
                      <a:pt x="1049" y="236"/>
                    </a:lnTo>
                    <a:lnTo>
                      <a:pt x="1061" y="232"/>
                    </a:lnTo>
                    <a:lnTo>
                      <a:pt x="1069" y="228"/>
                    </a:lnTo>
                    <a:lnTo>
                      <a:pt x="1073" y="224"/>
                    </a:lnTo>
                    <a:lnTo>
                      <a:pt x="1081" y="220"/>
                    </a:lnTo>
                    <a:lnTo>
                      <a:pt x="1085" y="216"/>
                    </a:lnTo>
                    <a:lnTo>
                      <a:pt x="1089" y="212"/>
                    </a:lnTo>
                    <a:lnTo>
                      <a:pt x="1097" y="208"/>
                    </a:lnTo>
                    <a:lnTo>
                      <a:pt x="1101" y="204"/>
                    </a:lnTo>
                    <a:lnTo>
                      <a:pt x="1101" y="200"/>
                    </a:lnTo>
                    <a:lnTo>
                      <a:pt x="1105" y="196"/>
                    </a:lnTo>
                    <a:lnTo>
                      <a:pt x="1109" y="188"/>
                    </a:lnTo>
                    <a:lnTo>
                      <a:pt x="1113" y="188"/>
                    </a:lnTo>
                    <a:lnTo>
                      <a:pt x="1113" y="180"/>
                    </a:lnTo>
                    <a:lnTo>
                      <a:pt x="1117" y="176"/>
                    </a:lnTo>
                    <a:lnTo>
                      <a:pt x="1117" y="172"/>
                    </a:lnTo>
                    <a:lnTo>
                      <a:pt x="1117" y="168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auto">
              <a:xfrm>
                <a:off x="1529" y="1240"/>
                <a:ext cx="1117" cy="311"/>
              </a:xfrm>
              <a:custGeom>
                <a:avLst/>
                <a:gdLst/>
                <a:ahLst/>
                <a:cxnLst>
                  <a:cxn ang="0">
                    <a:pos x="548" y="0"/>
                  </a:cxn>
                  <a:cxn ang="0">
                    <a:pos x="600" y="0"/>
                  </a:cxn>
                  <a:cxn ang="0">
                    <a:pos x="652" y="4"/>
                  </a:cxn>
                  <a:cxn ang="0">
                    <a:pos x="700" y="8"/>
                  </a:cxn>
                  <a:cxn ang="0">
                    <a:pos x="752" y="11"/>
                  </a:cxn>
                  <a:cxn ang="0">
                    <a:pos x="797" y="15"/>
                  </a:cxn>
                  <a:cxn ang="0">
                    <a:pos x="845" y="23"/>
                  </a:cxn>
                  <a:cxn ang="0">
                    <a:pos x="885" y="31"/>
                  </a:cxn>
                  <a:cxn ang="0">
                    <a:pos x="925" y="39"/>
                  </a:cxn>
                  <a:cxn ang="0">
                    <a:pos x="961" y="51"/>
                  </a:cxn>
                  <a:cxn ang="0">
                    <a:pos x="997" y="59"/>
                  </a:cxn>
                  <a:cxn ang="0">
                    <a:pos x="1025" y="71"/>
                  </a:cxn>
                  <a:cxn ang="0">
                    <a:pos x="1049" y="83"/>
                  </a:cxn>
                  <a:cxn ang="0">
                    <a:pos x="1073" y="95"/>
                  </a:cxn>
                  <a:cxn ang="0">
                    <a:pos x="1089" y="107"/>
                  </a:cxn>
                  <a:cxn ang="0">
                    <a:pos x="1101" y="123"/>
                  </a:cxn>
                  <a:cxn ang="0">
                    <a:pos x="1113" y="135"/>
                  </a:cxn>
                  <a:cxn ang="0">
                    <a:pos x="1117" y="147"/>
                  </a:cxn>
                  <a:cxn ang="0">
                    <a:pos x="1117" y="163"/>
                  </a:cxn>
                  <a:cxn ang="0">
                    <a:pos x="1109" y="175"/>
                  </a:cxn>
                  <a:cxn ang="0">
                    <a:pos x="1101" y="191"/>
                  </a:cxn>
                  <a:cxn ang="0">
                    <a:pos x="1085" y="203"/>
                  </a:cxn>
                  <a:cxn ang="0">
                    <a:pos x="1069" y="215"/>
                  </a:cxn>
                  <a:cxn ang="0">
                    <a:pos x="1045" y="227"/>
                  </a:cxn>
                  <a:cxn ang="0">
                    <a:pos x="1021" y="239"/>
                  </a:cxn>
                  <a:cxn ang="0">
                    <a:pos x="989" y="251"/>
                  </a:cxn>
                  <a:cxn ang="0">
                    <a:pos x="957" y="259"/>
                  </a:cxn>
                  <a:cxn ang="0">
                    <a:pos x="917" y="271"/>
                  </a:cxn>
                  <a:cxn ang="0">
                    <a:pos x="877" y="279"/>
                  </a:cxn>
                  <a:cxn ang="0">
                    <a:pos x="833" y="287"/>
                  </a:cxn>
                  <a:cxn ang="0">
                    <a:pos x="789" y="291"/>
                  </a:cxn>
                  <a:cxn ang="0">
                    <a:pos x="740" y="299"/>
                  </a:cxn>
                  <a:cxn ang="0">
                    <a:pos x="692" y="303"/>
                  </a:cxn>
                  <a:cxn ang="0">
                    <a:pos x="640" y="307"/>
                  </a:cxn>
                  <a:cxn ang="0">
                    <a:pos x="588" y="307"/>
                  </a:cxn>
                  <a:cxn ang="0">
                    <a:pos x="536" y="311"/>
                  </a:cxn>
                  <a:cxn ang="0">
                    <a:pos x="484" y="311"/>
                  </a:cxn>
                  <a:cxn ang="0">
                    <a:pos x="432" y="307"/>
                  </a:cxn>
                  <a:cxn ang="0">
                    <a:pos x="384" y="307"/>
                  </a:cxn>
                  <a:cxn ang="0">
                    <a:pos x="332" y="303"/>
                  </a:cxn>
                  <a:cxn ang="0">
                    <a:pos x="284" y="299"/>
                  </a:cxn>
                  <a:cxn ang="0">
                    <a:pos x="236" y="291"/>
                  </a:cxn>
                  <a:cxn ang="0">
                    <a:pos x="192" y="283"/>
                  </a:cxn>
                  <a:cxn ang="0">
                    <a:pos x="148" y="275"/>
                  </a:cxn>
                  <a:cxn ang="0">
                    <a:pos x="108" y="267"/>
                  </a:cxn>
                  <a:cxn ang="0">
                    <a:pos x="72" y="259"/>
                  </a:cxn>
                  <a:cxn ang="0">
                    <a:pos x="40" y="247"/>
                  </a:cxn>
                  <a:cxn ang="0">
                    <a:pos x="8" y="235"/>
                  </a:cxn>
                  <a:cxn ang="0">
                    <a:pos x="516" y="0"/>
                  </a:cxn>
                </a:cxnLst>
                <a:rect l="0" t="0" r="r" b="b"/>
                <a:pathLst>
                  <a:path w="1117" h="311">
                    <a:moveTo>
                      <a:pt x="516" y="0"/>
                    </a:moveTo>
                    <a:lnTo>
                      <a:pt x="536" y="0"/>
                    </a:lnTo>
                    <a:lnTo>
                      <a:pt x="548" y="0"/>
                    </a:lnTo>
                    <a:lnTo>
                      <a:pt x="568" y="0"/>
                    </a:lnTo>
                    <a:lnTo>
                      <a:pt x="588" y="0"/>
                    </a:lnTo>
                    <a:lnTo>
                      <a:pt x="600" y="0"/>
                    </a:lnTo>
                    <a:lnTo>
                      <a:pt x="620" y="0"/>
                    </a:lnTo>
                    <a:lnTo>
                      <a:pt x="640" y="4"/>
                    </a:lnTo>
                    <a:lnTo>
                      <a:pt x="652" y="4"/>
                    </a:lnTo>
                    <a:lnTo>
                      <a:pt x="672" y="4"/>
                    </a:lnTo>
                    <a:lnTo>
                      <a:pt x="692" y="4"/>
                    </a:lnTo>
                    <a:lnTo>
                      <a:pt x="700" y="8"/>
                    </a:lnTo>
                    <a:lnTo>
                      <a:pt x="720" y="8"/>
                    </a:lnTo>
                    <a:lnTo>
                      <a:pt x="740" y="11"/>
                    </a:lnTo>
                    <a:lnTo>
                      <a:pt x="752" y="11"/>
                    </a:lnTo>
                    <a:lnTo>
                      <a:pt x="769" y="11"/>
                    </a:lnTo>
                    <a:lnTo>
                      <a:pt x="789" y="15"/>
                    </a:lnTo>
                    <a:lnTo>
                      <a:pt x="797" y="15"/>
                    </a:lnTo>
                    <a:lnTo>
                      <a:pt x="817" y="19"/>
                    </a:lnTo>
                    <a:lnTo>
                      <a:pt x="833" y="23"/>
                    </a:lnTo>
                    <a:lnTo>
                      <a:pt x="845" y="23"/>
                    </a:lnTo>
                    <a:lnTo>
                      <a:pt x="861" y="27"/>
                    </a:lnTo>
                    <a:lnTo>
                      <a:pt x="877" y="31"/>
                    </a:lnTo>
                    <a:lnTo>
                      <a:pt x="885" y="31"/>
                    </a:lnTo>
                    <a:lnTo>
                      <a:pt x="901" y="35"/>
                    </a:lnTo>
                    <a:lnTo>
                      <a:pt x="917" y="39"/>
                    </a:lnTo>
                    <a:lnTo>
                      <a:pt x="925" y="39"/>
                    </a:lnTo>
                    <a:lnTo>
                      <a:pt x="941" y="43"/>
                    </a:lnTo>
                    <a:lnTo>
                      <a:pt x="957" y="47"/>
                    </a:lnTo>
                    <a:lnTo>
                      <a:pt x="961" y="51"/>
                    </a:lnTo>
                    <a:lnTo>
                      <a:pt x="977" y="55"/>
                    </a:lnTo>
                    <a:lnTo>
                      <a:pt x="989" y="59"/>
                    </a:lnTo>
                    <a:lnTo>
                      <a:pt x="997" y="59"/>
                    </a:lnTo>
                    <a:lnTo>
                      <a:pt x="1009" y="63"/>
                    </a:lnTo>
                    <a:lnTo>
                      <a:pt x="1021" y="71"/>
                    </a:lnTo>
                    <a:lnTo>
                      <a:pt x="1025" y="71"/>
                    </a:lnTo>
                    <a:lnTo>
                      <a:pt x="1037" y="75"/>
                    </a:lnTo>
                    <a:lnTo>
                      <a:pt x="1045" y="79"/>
                    </a:lnTo>
                    <a:lnTo>
                      <a:pt x="1049" y="83"/>
                    </a:lnTo>
                    <a:lnTo>
                      <a:pt x="1061" y="87"/>
                    </a:lnTo>
                    <a:lnTo>
                      <a:pt x="1069" y="95"/>
                    </a:lnTo>
                    <a:lnTo>
                      <a:pt x="1073" y="95"/>
                    </a:lnTo>
                    <a:lnTo>
                      <a:pt x="1081" y="99"/>
                    </a:lnTo>
                    <a:lnTo>
                      <a:pt x="1085" y="107"/>
                    </a:lnTo>
                    <a:lnTo>
                      <a:pt x="1089" y="107"/>
                    </a:lnTo>
                    <a:lnTo>
                      <a:pt x="1097" y="115"/>
                    </a:lnTo>
                    <a:lnTo>
                      <a:pt x="1101" y="119"/>
                    </a:lnTo>
                    <a:lnTo>
                      <a:pt x="1101" y="123"/>
                    </a:lnTo>
                    <a:lnTo>
                      <a:pt x="1105" y="127"/>
                    </a:lnTo>
                    <a:lnTo>
                      <a:pt x="1109" y="131"/>
                    </a:lnTo>
                    <a:lnTo>
                      <a:pt x="1113" y="135"/>
                    </a:lnTo>
                    <a:lnTo>
                      <a:pt x="1113" y="139"/>
                    </a:lnTo>
                    <a:lnTo>
                      <a:pt x="1117" y="147"/>
                    </a:lnTo>
                    <a:lnTo>
                      <a:pt x="1117" y="147"/>
                    </a:lnTo>
                    <a:lnTo>
                      <a:pt x="1117" y="155"/>
                    </a:lnTo>
                    <a:lnTo>
                      <a:pt x="1117" y="159"/>
                    </a:lnTo>
                    <a:lnTo>
                      <a:pt x="1117" y="163"/>
                    </a:lnTo>
                    <a:lnTo>
                      <a:pt x="1113" y="167"/>
                    </a:lnTo>
                    <a:lnTo>
                      <a:pt x="1113" y="175"/>
                    </a:lnTo>
                    <a:lnTo>
                      <a:pt x="1109" y="175"/>
                    </a:lnTo>
                    <a:lnTo>
                      <a:pt x="1105" y="183"/>
                    </a:lnTo>
                    <a:lnTo>
                      <a:pt x="1101" y="187"/>
                    </a:lnTo>
                    <a:lnTo>
                      <a:pt x="1101" y="191"/>
                    </a:lnTo>
                    <a:lnTo>
                      <a:pt x="1097" y="195"/>
                    </a:lnTo>
                    <a:lnTo>
                      <a:pt x="1089" y="199"/>
                    </a:lnTo>
                    <a:lnTo>
                      <a:pt x="1085" y="203"/>
                    </a:lnTo>
                    <a:lnTo>
                      <a:pt x="1081" y="207"/>
                    </a:lnTo>
                    <a:lnTo>
                      <a:pt x="1073" y="211"/>
                    </a:lnTo>
                    <a:lnTo>
                      <a:pt x="1069" y="215"/>
                    </a:lnTo>
                    <a:lnTo>
                      <a:pt x="1061" y="219"/>
                    </a:lnTo>
                    <a:lnTo>
                      <a:pt x="1049" y="223"/>
                    </a:lnTo>
                    <a:lnTo>
                      <a:pt x="1045" y="227"/>
                    </a:lnTo>
                    <a:lnTo>
                      <a:pt x="1037" y="231"/>
                    </a:lnTo>
                    <a:lnTo>
                      <a:pt x="1025" y="235"/>
                    </a:lnTo>
                    <a:lnTo>
                      <a:pt x="1021" y="239"/>
                    </a:lnTo>
                    <a:lnTo>
                      <a:pt x="1009" y="243"/>
                    </a:lnTo>
                    <a:lnTo>
                      <a:pt x="997" y="247"/>
                    </a:lnTo>
                    <a:lnTo>
                      <a:pt x="989" y="251"/>
                    </a:lnTo>
                    <a:lnTo>
                      <a:pt x="977" y="255"/>
                    </a:lnTo>
                    <a:lnTo>
                      <a:pt x="961" y="259"/>
                    </a:lnTo>
                    <a:lnTo>
                      <a:pt x="957" y="259"/>
                    </a:lnTo>
                    <a:lnTo>
                      <a:pt x="941" y="263"/>
                    </a:lnTo>
                    <a:lnTo>
                      <a:pt x="925" y="267"/>
                    </a:lnTo>
                    <a:lnTo>
                      <a:pt x="917" y="271"/>
                    </a:lnTo>
                    <a:lnTo>
                      <a:pt x="901" y="275"/>
                    </a:lnTo>
                    <a:lnTo>
                      <a:pt x="885" y="275"/>
                    </a:lnTo>
                    <a:lnTo>
                      <a:pt x="877" y="279"/>
                    </a:lnTo>
                    <a:lnTo>
                      <a:pt x="861" y="283"/>
                    </a:lnTo>
                    <a:lnTo>
                      <a:pt x="845" y="283"/>
                    </a:lnTo>
                    <a:lnTo>
                      <a:pt x="833" y="287"/>
                    </a:lnTo>
                    <a:lnTo>
                      <a:pt x="817" y="291"/>
                    </a:lnTo>
                    <a:lnTo>
                      <a:pt x="797" y="291"/>
                    </a:lnTo>
                    <a:lnTo>
                      <a:pt x="789" y="291"/>
                    </a:lnTo>
                    <a:lnTo>
                      <a:pt x="769" y="295"/>
                    </a:lnTo>
                    <a:lnTo>
                      <a:pt x="752" y="299"/>
                    </a:lnTo>
                    <a:lnTo>
                      <a:pt x="740" y="299"/>
                    </a:lnTo>
                    <a:lnTo>
                      <a:pt x="720" y="299"/>
                    </a:lnTo>
                    <a:lnTo>
                      <a:pt x="700" y="303"/>
                    </a:lnTo>
                    <a:lnTo>
                      <a:pt x="692" y="303"/>
                    </a:lnTo>
                    <a:lnTo>
                      <a:pt x="672" y="303"/>
                    </a:lnTo>
                    <a:lnTo>
                      <a:pt x="652" y="307"/>
                    </a:lnTo>
                    <a:lnTo>
                      <a:pt x="640" y="307"/>
                    </a:lnTo>
                    <a:lnTo>
                      <a:pt x="620" y="307"/>
                    </a:lnTo>
                    <a:lnTo>
                      <a:pt x="600" y="307"/>
                    </a:lnTo>
                    <a:lnTo>
                      <a:pt x="588" y="307"/>
                    </a:lnTo>
                    <a:lnTo>
                      <a:pt x="568" y="311"/>
                    </a:lnTo>
                    <a:lnTo>
                      <a:pt x="548" y="311"/>
                    </a:lnTo>
                    <a:lnTo>
                      <a:pt x="536" y="311"/>
                    </a:lnTo>
                    <a:lnTo>
                      <a:pt x="516" y="311"/>
                    </a:lnTo>
                    <a:lnTo>
                      <a:pt x="496" y="311"/>
                    </a:lnTo>
                    <a:lnTo>
                      <a:pt x="484" y="311"/>
                    </a:lnTo>
                    <a:lnTo>
                      <a:pt x="464" y="311"/>
                    </a:lnTo>
                    <a:lnTo>
                      <a:pt x="444" y="307"/>
                    </a:lnTo>
                    <a:lnTo>
                      <a:pt x="432" y="307"/>
                    </a:lnTo>
                    <a:lnTo>
                      <a:pt x="412" y="307"/>
                    </a:lnTo>
                    <a:lnTo>
                      <a:pt x="392" y="307"/>
                    </a:lnTo>
                    <a:lnTo>
                      <a:pt x="384" y="307"/>
                    </a:lnTo>
                    <a:lnTo>
                      <a:pt x="364" y="303"/>
                    </a:lnTo>
                    <a:lnTo>
                      <a:pt x="344" y="303"/>
                    </a:lnTo>
                    <a:lnTo>
                      <a:pt x="332" y="303"/>
                    </a:lnTo>
                    <a:lnTo>
                      <a:pt x="312" y="299"/>
                    </a:lnTo>
                    <a:lnTo>
                      <a:pt x="292" y="299"/>
                    </a:lnTo>
                    <a:lnTo>
                      <a:pt x="284" y="299"/>
                    </a:lnTo>
                    <a:lnTo>
                      <a:pt x="264" y="295"/>
                    </a:lnTo>
                    <a:lnTo>
                      <a:pt x="244" y="291"/>
                    </a:lnTo>
                    <a:lnTo>
                      <a:pt x="236" y="291"/>
                    </a:lnTo>
                    <a:lnTo>
                      <a:pt x="216" y="291"/>
                    </a:lnTo>
                    <a:lnTo>
                      <a:pt x="200" y="287"/>
                    </a:lnTo>
                    <a:lnTo>
                      <a:pt x="192" y="283"/>
                    </a:lnTo>
                    <a:lnTo>
                      <a:pt x="176" y="283"/>
                    </a:lnTo>
                    <a:lnTo>
                      <a:pt x="156" y="279"/>
                    </a:lnTo>
                    <a:lnTo>
                      <a:pt x="148" y="275"/>
                    </a:lnTo>
                    <a:lnTo>
                      <a:pt x="132" y="275"/>
                    </a:lnTo>
                    <a:lnTo>
                      <a:pt x="116" y="271"/>
                    </a:lnTo>
                    <a:lnTo>
                      <a:pt x="108" y="267"/>
                    </a:lnTo>
                    <a:lnTo>
                      <a:pt x="96" y="263"/>
                    </a:lnTo>
                    <a:lnTo>
                      <a:pt x="80" y="259"/>
                    </a:lnTo>
                    <a:lnTo>
                      <a:pt x="72" y="259"/>
                    </a:lnTo>
                    <a:lnTo>
                      <a:pt x="60" y="255"/>
                    </a:lnTo>
                    <a:lnTo>
                      <a:pt x="44" y="251"/>
                    </a:lnTo>
                    <a:lnTo>
                      <a:pt x="40" y="247"/>
                    </a:lnTo>
                    <a:lnTo>
                      <a:pt x="28" y="243"/>
                    </a:lnTo>
                    <a:lnTo>
                      <a:pt x="16" y="239"/>
                    </a:lnTo>
                    <a:lnTo>
                      <a:pt x="8" y="235"/>
                    </a:lnTo>
                    <a:lnTo>
                      <a:pt x="0" y="231"/>
                    </a:lnTo>
                    <a:lnTo>
                      <a:pt x="516" y="15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259388" y="2514600"/>
            <a:ext cx="3275012" cy="1447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410200" y="2590800"/>
            <a:ext cx="533400" cy="304800"/>
          </a:xfrm>
          <a:prstGeom prst="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432425" y="3198813"/>
            <a:ext cx="511175" cy="328612"/>
          </a:xfrm>
          <a:prstGeom prst="rect">
            <a:avLst/>
          </a:prstGeom>
          <a:solidFill>
            <a:srgbClr val="333399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410325" y="2668588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MĨ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943600" y="3092450"/>
            <a:ext cx="2743200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300" b="1">
                <a:latin typeface="VNI-Times" pitchFamily="2" charset="0"/>
              </a:rPr>
              <a:t>Anh, Phaùp,T.Ñöùc, Italia, Nhật Bản</a:t>
            </a: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/>
        </p:nvGraphicFramePr>
        <p:xfrm>
          <a:off x="76200" y="303213"/>
          <a:ext cx="4876800" cy="5640389"/>
        </p:xfrm>
        <a:graphic>
          <a:graphicData uri="http://schemas.openxmlformats.org/drawingml/2006/table">
            <a:tbl>
              <a:tblPr/>
              <a:tblGrid>
                <a:gridCol w="1287463"/>
                <a:gridCol w="3589337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69" marR="91369" marT="45685" marB="4568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04800" y="533400"/>
            <a:ext cx="1066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Công nghiệp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1447800" y="304800"/>
            <a:ext cx="32781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/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Chiếm hơn một nửa SL toàn thế giới 56,47% (1948)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304800" y="1422400"/>
            <a:ext cx="9921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Nông </a:t>
            </a:r>
          </a:p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nghiệp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1371600" y="1387475"/>
            <a:ext cx="35814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Bằng 2 lần SL của Tây Đức Anh+Pháp+ Nhật + Ý.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0" y="2570163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Trữ lượng</a:t>
            </a:r>
          </a:p>
          <a:p>
            <a:pPr defTabSz="741363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vàng</a:t>
            </a:r>
          </a:p>
          <a:p>
            <a:pPr defTabSz="741363"/>
            <a:endParaRPr lang="en-US">
              <a:latin typeface="Times New Roman" pitchFamily="18" charset="0"/>
            </a:endParaRP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1371600" y="2565400"/>
            <a:ext cx="357663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Nắm giữ 3/4 trữ lượng vàng </a:t>
            </a:r>
          </a:p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thế giới. ( 24,6 tỉ USD)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53988" y="3633788"/>
            <a:ext cx="11985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69" tIns="45685" rIns="91369" bIns="45685">
            <a:spAutoFit/>
          </a:bodyPr>
          <a:lstStyle/>
          <a:p>
            <a:pPr defTabSz="741363"/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Quân sự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76200" y="4419600"/>
            <a:ext cx="12954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 dirty="0" err="1">
                <a:solidFill>
                  <a:srgbClr val="FF3300"/>
                </a:solidFill>
                <a:latin typeface="Times New Roman" pitchFamily="18" charset="0"/>
              </a:rPr>
              <a:t>Tàu</a:t>
            </a:r>
            <a:r>
              <a:rPr lang="en-US" sz="22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endParaRPr lang="en-US" sz="22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defTabSz="741363"/>
            <a:endParaRPr lang="en-US" sz="2200" dirty="0">
              <a:latin typeface="Times New Roman" pitchFamily="18" charset="0"/>
            </a:endParaRP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53988" y="5027613"/>
            <a:ext cx="114141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>
              <a:spcBef>
                <a:spcPct val="20000"/>
              </a:spcBef>
            </a:pPr>
            <a:r>
              <a:rPr lang="en-US" sz="2200" b="1">
                <a:solidFill>
                  <a:srgbClr val="FF3300"/>
                </a:solidFill>
                <a:latin typeface="Times New Roman" pitchFamily="18" charset="0"/>
              </a:rPr>
              <a:t>Ngân hàng</a:t>
            </a:r>
          </a:p>
          <a:p>
            <a:pPr defTabSz="741363"/>
            <a:endParaRPr lang="en-US" sz="2200">
              <a:latin typeface="Times New Roman" pitchFamily="18" charset="0"/>
            </a:endParaRP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1390650" y="4981575"/>
            <a:ext cx="3714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9" tIns="45685" rIns="91369" bIns="45685">
            <a:spAutoFit/>
          </a:bodyPr>
          <a:lstStyle/>
          <a:p>
            <a:pPr defTabSz="741363"/>
            <a:endParaRPr lang="vi-VN" sz="2200">
              <a:latin typeface="Times New Roman" pitchFamily="18" charset="0"/>
            </a:endParaRPr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5486400" y="3276600"/>
            <a:ext cx="511175" cy="327025"/>
          </a:xfrm>
          <a:prstGeom prst="rect">
            <a:avLst/>
          </a:prstGeom>
          <a:solidFill>
            <a:srgbClr val="333399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5410200" y="2668588"/>
            <a:ext cx="533400" cy="303212"/>
          </a:xfrm>
          <a:prstGeom prst="rect">
            <a:avLst/>
          </a:prstGeom>
          <a:solidFill>
            <a:srgbClr val="FFFF00"/>
          </a:solidFill>
          <a:ln w="6350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5486400" y="4419600"/>
            <a:ext cx="2362200" cy="121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181600" y="687388"/>
            <a:ext cx="3657600" cy="1674812"/>
            <a:chOff x="1405" y="384"/>
            <a:chExt cx="2482" cy="984"/>
          </a:xfrm>
        </p:grpSpPr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1405" y="702"/>
              <a:ext cx="755" cy="636"/>
            </a:xfrm>
            <a:custGeom>
              <a:avLst/>
              <a:gdLst/>
              <a:ahLst/>
              <a:cxnLst>
                <a:cxn ang="0">
                  <a:pos x="737" y="294"/>
                </a:cxn>
                <a:cxn ang="0">
                  <a:pos x="677" y="288"/>
                </a:cxn>
                <a:cxn ang="0">
                  <a:pos x="617" y="282"/>
                </a:cxn>
                <a:cxn ang="0">
                  <a:pos x="581" y="276"/>
                </a:cxn>
                <a:cxn ang="0">
                  <a:pos x="527" y="264"/>
                </a:cxn>
                <a:cxn ang="0">
                  <a:pos x="491" y="258"/>
                </a:cxn>
                <a:cxn ang="0">
                  <a:pos x="443" y="246"/>
                </a:cxn>
                <a:cxn ang="0">
                  <a:pos x="395" y="234"/>
                </a:cxn>
                <a:cxn ang="0">
                  <a:pos x="360" y="228"/>
                </a:cxn>
                <a:cxn ang="0">
                  <a:pos x="318" y="216"/>
                </a:cxn>
                <a:cxn ang="0">
                  <a:pos x="276" y="204"/>
                </a:cxn>
                <a:cxn ang="0">
                  <a:pos x="246" y="192"/>
                </a:cxn>
                <a:cxn ang="0">
                  <a:pos x="210" y="180"/>
                </a:cxn>
                <a:cxn ang="0">
                  <a:pos x="186" y="174"/>
                </a:cxn>
                <a:cxn ang="0">
                  <a:pos x="156" y="156"/>
                </a:cxn>
                <a:cxn ang="0">
                  <a:pos x="126" y="144"/>
                </a:cxn>
                <a:cxn ang="0">
                  <a:pos x="108" y="132"/>
                </a:cxn>
                <a:cxn ang="0">
                  <a:pos x="78" y="114"/>
                </a:cxn>
                <a:cxn ang="0">
                  <a:pos x="60" y="102"/>
                </a:cxn>
                <a:cxn ang="0">
                  <a:pos x="48" y="90"/>
                </a:cxn>
                <a:cxn ang="0">
                  <a:pos x="30" y="72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66"/>
                </a:cxn>
                <a:cxn ang="0">
                  <a:pos x="6" y="384"/>
                </a:cxn>
                <a:cxn ang="0">
                  <a:pos x="12" y="396"/>
                </a:cxn>
                <a:cxn ang="0">
                  <a:pos x="24" y="408"/>
                </a:cxn>
                <a:cxn ang="0">
                  <a:pos x="36" y="420"/>
                </a:cxn>
                <a:cxn ang="0">
                  <a:pos x="54" y="438"/>
                </a:cxn>
                <a:cxn ang="0">
                  <a:pos x="72" y="456"/>
                </a:cxn>
                <a:cxn ang="0">
                  <a:pos x="90" y="462"/>
                </a:cxn>
                <a:cxn ang="0">
                  <a:pos x="114" y="480"/>
                </a:cxn>
                <a:cxn ang="0">
                  <a:pos x="144" y="492"/>
                </a:cxn>
                <a:cxn ang="0">
                  <a:pos x="162" y="504"/>
                </a:cxn>
                <a:cxn ang="0">
                  <a:pos x="198" y="516"/>
                </a:cxn>
                <a:cxn ang="0">
                  <a:pos x="222" y="528"/>
                </a:cxn>
                <a:cxn ang="0">
                  <a:pos x="264" y="540"/>
                </a:cxn>
                <a:cxn ang="0">
                  <a:pos x="306" y="552"/>
                </a:cxn>
                <a:cxn ang="0">
                  <a:pos x="330" y="564"/>
                </a:cxn>
                <a:cxn ang="0">
                  <a:pos x="377" y="576"/>
                </a:cxn>
                <a:cxn ang="0">
                  <a:pos x="425" y="588"/>
                </a:cxn>
                <a:cxn ang="0">
                  <a:pos x="455" y="594"/>
                </a:cxn>
                <a:cxn ang="0">
                  <a:pos x="509" y="606"/>
                </a:cxn>
                <a:cxn ang="0">
                  <a:pos x="545" y="612"/>
                </a:cxn>
                <a:cxn ang="0">
                  <a:pos x="599" y="618"/>
                </a:cxn>
                <a:cxn ang="0">
                  <a:pos x="659" y="624"/>
                </a:cxn>
                <a:cxn ang="0">
                  <a:pos x="695" y="630"/>
                </a:cxn>
                <a:cxn ang="0">
                  <a:pos x="755" y="636"/>
                </a:cxn>
              </a:cxnLst>
              <a:rect l="0" t="0" r="r" b="b"/>
              <a:pathLst>
                <a:path w="755" h="636">
                  <a:moveTo>
                    <a:pt x="755" y="294"/>
                  </a:moveTo>
                  <a:lnTo>
                    <a:pt x="737" y="294"/>
                  </a:lnTo>
                  <a:lnTo>
                    <a:pt x="695" y="288"/>
                  </a:lnTo>
                  <a:lnTo>
                    <a:pt x="677" y="288"/>
                  </a:lnTo>
                  <a:lnTo>
                    <a:pt x="659" y="282"/>
                  </a:lnTo>
                  <a:lnTo>
                    <a:pt x="617" y="282"/>
                  </a:lnTo>
                  <a:lnTo>
                    <a:pt x="599" y="276"/>
                  </a:lnTo>
                  <a:lnTo>
                    <a:pt x="581" y="276"/>
                  </a:lnTo>
                  <a:lnTo>
                    <a:pt x="545" y="270"/>
                  </a:lnTo>
                  <a:lnTo>
                    <a:pt x="527" y="264"/>
                  </a:lnTo>
                  <a:lnTo>
                    <a:pt x="509" y="264"/>
                  </a:lnTo>
                  <a:lnTo>
                    <a:pt x="491" y="258"/>
                  </a:lnTo>
                  <a:lnTo>
                    <a:pt x="455" y="252"/>
                  </a:lnTo>
                  <a:lnTo>
                    <a:pt x="443" y="246"/>
                  </a:lnTo>
                  <a:lnTo>
                    <a:pt x="425" y="246"/>
                  </a:lnTo>
                  <a:lnTo>
                    <a:pt x="395" y="234"/>
                  </a:lnTo>
                  <a:lnTo>
                    <a:pt x="377" y="234"/>
                  </a:lnTo>
                  <a:lnTo>
                    <a:pt x="360" y="228"/>
                  </a:lnTo>
                  <a:lnTo>
                    <a:pt x="330" y="222"/>
                  </a:lnTo>
                  <a:lnTo>
                    <a:pt x="318" y="216"/>
                  </a:lnTo>
                  <a:lnTo>
                    <a:pt x="306" y="210"/>
                  </a:lnTo>
                  <a:lnTo>
                    <a:pt x="276" y="204"/>
                  </a:lnTo>
                  <a:lnTo>
                    <a:pt x="264" y="198"/>
                  </a:lnTo>
                  <a:lnTo>
                    <a:pt x="246" y="192"/>
                  </a:lnTo>
                  <a:lnTo>
                    <a:pt x="222" y="186"/>
                  </a:lnTo>
                  <a:lnTo>
                    <a:pt x="210" y="180"/>
                  </a:lnTo>
                  <a:lnTo>
                    <a:pt x="198" y="174"/>
                  </a:lnTo>
                  <a:lnTo>
                    <a:pt x="186" y="174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44" y="150"/>
                  </a:lnTo>
                  <a:lnTo>
                    <a:pt x="126" y="144"/>
                  </a:lnTo>
                  <a:lnTo>
                    <a:pt x="114" y="138"/>
                  </a:lnTo>
                  <a:lnTo>
                    <a:pt x="108" y="132"/>
                  </a:lnTo>
                  <a:lnTo>
                    <a:pt x="90" y="120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48" y="90"/>
                  </a:lnTo>
                  <a:lnTo>
                    <a:pt x="36" y="78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60"/>
                  </a:lnTo>
                  <a:lnTo>
                    <a:pt x="0" y="366"/>
                  </a:lnTo>
                  <a:lnTo>
                    <a:pt x="6" y="372"/>
                  </a:lnTo>
                  <a:lnTo>
                    <a:pt x="6" y="384"/>
                  </a:lnTo>
                  <a:lnTo>
                    <a:pt x="12" y="390"/>
                  </a:lnTo>
                  <a:lnTo>
                    <a:pt x="12" y="396"/>
                  </a:lnTo>
                  <a:lnTo>
                    <a:pt x="24" y="402"/>
                  </a:lnTo>
                  <a:lnTo>
                    <a:pt x="24" y="408"/>
                  </a:lnTo>
                  <a:lnTo>
                    <a:pt x="30" y="414"/>
                  </a:lnTo>
                  <a:lnTo>
                    <a:pt x="36" y="420"/>
                  </a:lnTo>
                  <a:lnTo>
                    <a:pt x="48" y="432"/>
                  </a:lnTo>
                  <a:lnTo>
                    <a:pt x="54" y="438"/>
                  </a:lnTo>
                  <a:lnTo>
                    <a:pt x="60" y="444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8" y="474"/>
                  </a:lnTo>
                  <a:lnTo>
                    <a:pt x="114" y="480"/>
                  </a:lnTo>
                  <a:lnTo>
                    <a:pt x="126" y="486"/>
                  </a:lnTo>
                  <a:lnTo>
                    <a:pt x="144" y="492"/>
                  </a:lnTo>
                  <a:lnTo>
                    <a:pt x="156" y="498"/>
                  </a:lnTo>
                  <a:lnTo>
                    <a:pt x="162" y="504"/>
                  </a:lnTo>
                  <a:lnTo>
                    <a:pt x="186" y="516"/>
                  </a:lnTo>
                  <a:lnTo>
                    <a:pt x="198" y="516"/>
                  </a:lnTo>
                  <a:lnTo>
                    <a:pt x="210" y="522"/>
                  </a:lnTo>
                  <a:lnTo>
                    <a:pt x="222" y="528"/>
                  </a:lnTo>
                  <a:lnTo>
                    <a:pt x="246" y="534"/>
                  </a:lnTo>
                  <a:lnTo>
                    <a:pt x="264" y="540"/>
                  </a:lnTo>
                  <a:lnTo>
                    <a:pt x="276" y="546"/>
                  </a:lnTo>
                  <a:lnTo>
                    <a:pt x="306" y="552"/>
                  </a:lnTo>
                  <a:lnTo>
                    <a:pt x="318" y="558"/>
                  </a:lnTo>
                  <a:lnTo>
                    <a:pt x="330" y="564"/>
                  </a:lnTo>
                  <a:lnTo>
                    <a:pt x="360" y="570"/>
                  </a:lnTo>
                  <a:lnTo>
                    <a:pt x="377" y="576"/>
                  </a:lnTo>
                  <a:lnTo>
                    <a:pt x="395" y="576"/>
                  </a:lnTo>
                  <a:lnTo>
                    <a:pt x="425" y="588"/>
                  </a:lnTo>
                  <a:lnTo>
                    <a:pt x="443" y="588"/>
                  </a:lnTo>
                  <a:lnTo>
                    <a:pt x="455" y="594"/>
                  </a:lnTo>
                  <a:lnTo>
                    <a:pt x="491" y="600"/>
                  </a:lnTo>
                  <a:lnTo>
                    <a:pt x="509" y="606"/>
                  </a:lnTo>
                  <a:lnTo>
                    <a:pt x="527" y="606"/>
                  </a:lnTo>
                  <a:lnTo>
                    <a:pt x="545" y="612"/>
                  </a:lnTo>
                  <a:lnTo>
                    <a:pt x="581" y="618"/>
                  </a:lnTo>
                  <a:lnTo>
                    <a:pt x="599" y="618"/>
                  </a:lnTo>
                  <a:lnTo>
                    <a:pt x="617" y="624"/>
                  </a:lnTo>
                  <a:lnTo>
                    <a:pt x="659" y="624"/>
                  </a:lnTo>
                  <a:lnTo>
                    <a:pt x="677" y="630"/>
                  </a:lnTo>
                  <a:lnTo>
                    <a:pt x="695" y="630"/>
                  </a:lnTo>
                  <a:lnTo>
                    <a:pt x="737" y="636"/>
                  </a:lnTo>
                  <a:lnTo>
                    <a:pt x="755" y="636"/>
                  </a:lnTo>
                  <a:lnTo>
                    <a:pt x="755" y="294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2160" y="720"/>
              <a:ext cx="486" cy="636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0" y="294"/>
                </a:cxn>
                <a:cxn ang="0">
                  <a:pos x="0" y="636"/>
                </a:cxn>
                <a:cxn ang="0">
                  <a:pos x="486" y="342"/>
                </a:cxn>
                <a:cxn ang="0">
                  <a:pos x="486" y="0"/>
                </a:cxn>
              </a:cxnLst>
              <a:rect l="0" t="0" r="r" b="b"/>
              <a:pathLst>
                <a:path w="486" h="636">
                  <a:moveTo>
                    <a:pt x="486" y="0"/>
                  </a:moveTo>
                  <a:lnTo>
                    <a:pt x="0" y="294"/>
                  </a:lnTo>
                  <a:lnTo>
                    <a:pt x="0" y="636"/>
                  </a:lnTo>
                  <a:lnTo>
                    <a:pt x="486" y="342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1405" y="384"/>
              <a:ext cx="1241" cy="612"/>
            </a:xfrm>
            <a:custGeom>
              <a:avLst/>
              <a:gdLst/>
              <a:ahLst/>
              <a:cxnLst>
                <a:cxn ang="0">
                  <a:pos x="737" y="612"/>
                </a:cxn>
                <a:cxn ang="0">
                  <a:pos x="677" y="606"/>
                </a:cxn>
                <a:cxn ang="0">
                  <a:pos x="617" y="600"/>
                </a:cxn>
                <a:cxn ang="0">
                  <a:pos x="581" y="594"/>
                </a:cxn>
                <a:cxn ang="0">
                  <a:pos x="527" y="582"/>
                </a:cxn>
                <a:cxn ang="0">
                  <a:pos x="491" y="576"/>
                </a:cxn>
                <a:cxn ang="0">
                  <a:pos x="443" y="564"/>
                </a:cxn>
                <a:cxn ang="0">
                  <a:pos x="395" y="552"/>
                </a:cxn>
                <a:cxn ang="0">
                  <a:pos x="360" y="546"/>
                </a:cxn>
                <a:cxn ang="0">
                  <a:pos x="318" y="534"/>
                </a:cxn>
                <a:cxn ang="0">
                  <a:pos x="288" y="528"/>
                </a:cxn>
                <a:cxn ang="0">
                  <a:pos x="246" y="510"/>
                </a:cxn>
                <a:cxn ang="0">
                  <a:pos x="210" y="498"/>
                </a:cxn>
                <a:cxn ang="0">
                  <a:pos x="186" y="492"/>
                </a:cxn>
                <a:cxn ang="0">
                  <a:pos x="156" y="474"/>
                </a:cxn>
                <a:cxn ang="0">
                  <a:pos x="126" y="462"/>
                </a:cxn>
                <a:cxn ang="0">
                  <a:pos x="108" y="450"/>
                </a:cxn>
                <a:cxn ang="0">
                  <a:pos x="78" y="432"/>
                </a:cxn>
                <a:cxn ang="0">
                  <a:pos x="66" y="426"/>
                </a:cxn>
                <a:cxn ang="0">
                  <a:pos x="48" y="408"/>
                </a:cxn>
                <a:cxn ang="0">
                  <a:pos x="30" y="390"/>
                </a:cxn>
                <a:cxn ang="0">
                  <a:pos x="24" y="378"/>
                </a:cxn>
                <a:cxn ang="0">
                  <a:pos x="12" y="366"/>
                </a:cxn>
                <a:cxn ang="0">
                  <a:pos x="6" y="354"/>
                </a:cxn>
                <a:cxn ang="0">
                  <a:pos x="0" y="336"/>
                </a:cxn>
                <a:cxn ang="0">
                  <a:pos x="0" y="318"/>
                </a:cxn>
                <a:cxn ang="0">
                  <a:pos x="0" y="306"/>
                </a:cxn>
                <a:cxn ang="0">
                  <a:pos x="6" y="294"/>
                </a:cxn>
                <a:cxn ang="0">
                  <a:pos x="12" y="276"/>
                </a:cxn>
                <a:cxn ang="0">
                  <a:pos x="18" y="264"/>
                </a:cxn>
                <a:cxn ang="0">
                  <a:pos x="30" y="246"/>
                </a:cxn>
                <a:cxn ang="0">
                  <a:pos x="42" y="234"/>
                </a:cxn>
                <a:cxn ang="0">
                  <a:pos x="60" y="222"/>
                </a:cxn>
                <a:cxn ang="0">
                  <a:pos x="78" y="204"/>
                </a:cxn>
                <a:cxn ang="0">
                  <a:pos x="96" y="192"/>
                </a:cxn>
                <a:cxn ang="0">
                  <a:pos x="126" y="180"/>
                </a:cxn>
                <a:cxn ang="0">
                  <a:pos x="156" y="162"/>
                </a:cxn>
                <a:cxn ang="0">
                  <a:pos x="174" y="156"/>
                </a:cxn>
                <a:cxn ang="0">
                  <a:pos x="210" y="138"/>
                </a:cxn>
                <a:cxn ang="0">
                  <a:pos x="234" y="132"/>
                </a:cxn>
                <a:cxn ang="0">
                  <a:pos x="276" y="120"/>
                </a:cxn>
                <a:cxn ang="0">
                  <a:pos x="318" y="102"/>
                </a:cxn>
                <a:cxn ang="0">
                  <a:pos x="348" y="96"/>
                </a:cxn>
                <a:cxn ang="0">
                  <a:pos x="395" y="84"/>
                </a:cxn>
                <a:cxn ang="0">
                  <a:pos x="425" y="78"/>
                </a:cxn>
                <a:cxn ang="0">
                  <a:pos x="473" y="66"/>
                </a:cxn>
                <a:cxn ang="0">
                  <a:pos x="527" y="54"/>
                </a:cxn>
                <a:cxn ang="0">
                  <a:pos x="563" y="48"/>
                </a:cxn>
                <a:cxn ang="0">
                  <a:pos x="617" y="42"/>
                </a:cxn>
                <a:cxn ang="0">
                  <a:pos x="677" y="36"/>
                </a:cxn>
                <a:cxn ang="0">
                  <a:pos x="713" y="30"/>
                </a:cxn>
                <a:cxn ang="0">
                  <a:pos x="773" y="24"/>
                </a:cxn>
                <a:cxn ang="0">
                  <a:pos x="815" y="18"/>
                </a:cxn>
                <a:cxn ang="0">
                  <a:pos x="875" y="12"/>
                </a:cxn>
                <a:cxn ang="0">
                  <a:pos x="941" y="6"/>
                </a:cxn>
                <a:cxn ang="0">
                  <a:pos x="983" y="6"/>
                </a:cxn>
                <a:cxn ang="0">
                  <a:pos x="1043" y="0"/>
                </a:cxn>
                <a:cxn ang="0">
                  <a:pos x="1091" y="0"/>
                </a:cxn>
                <a:cxn ang="0">
                  <a:pos x="1151" y="0"/>
                </a:cxn>
                <a:cxn ang="0">
                  <a:pos x="1217" y="0"/>
                </a:cxn>
                <a:cxn ang="0">
                  <a:pos x="1241" y="318"/>
                </a:cxn>
              </a:cxnLst>
              <a:rect l="0" t="0" r="r" b="b"/>
              <a:pathLst>
                <a:path w="1241" h="612">
                  <a:moveTo>
                    <a:pt x="755" y="612"/>
                  </a:moveTo>
                  <a:lnTo>
                    <a:pt x="737" y="612"/>
                  </a:lnTo>
                  <a:lnTo>
                    <a:pt x="695" y="606"/>
                  </a:lnTo>
                  <a:lnTo>
                    <a:pt x="677" y="606"/>
                  </a:lnTo>
                  <a:lnTo>
                    <a:pt x="659" y="600"/>
                  </a:lnTo>
                  <a:lnTo>
                    <a:pt x="617" y="600"/>
                  </a:lnTo>
                  <a:lnTo>
                    <a:pt x="599" y="594"/>
                  </a:lnTo>
                  <a:lnTo>
                    <a:pt x="581" y="594"/>
                  </a:lnTo>
                  <a:lnTo>
                    <a:pt x="563" y="588"/>
                  </a:lnTo>
                  <a:lnTo>
                    <a:pt x="527" y="582"/>
                  </a:lnTo>
                  <a:lnTo>
                    <a:pt x="509" y="582"/>
                  </a:lnTo>
                  <a:lnTo>
                    <a:pt x="491" y="576"/>
                  </a:lnTo>
                  <a:lnTo>
                    <a:pt x="455" y="570"/>
                  </a:lnTo>
                  <a:lnTo>
                    <a:pt x="443" y="564"/>
                  </a:lnTo>
                  <a:lnTo>
                    <a:pt x="425" y="564"/>
                  </a:lnTo>
                  <a:lnTo>
                    <a:pt x="395" y="552"/>
                  </a:lnTo>
                  <a:lnTo>
                    <a:pt x="377" y="552"/>
                  </a:lnTo>
                  <a:lnTo>
                    <a:pt x="360" y="546"/>
                  </a:lnTo>
                  <a:lnTo>
                    <a:pt x="330" y="540"/>
                  </a:lnTo>
                  <a:lnTo>
                    <a:pt x="318" y="534"/>
                  </a:lnTo>
                  <a:lnTo>
                    <a:pt x="306" y="528"/>
                  </a:lnTo>
                  <a:lnTo>
                    <a:pt x="288" y="528"/>
                  </a:lnTo>
                  <a:lnTo>
                    <a:pt x="264" y="516"/>
                  </a:lnTo>
                  <a:lnTo>
                    <a:pt x="246" y="510"/>
                  </a:lnTo>
                  <a:lnTo>
                    <a:pt x="234" y="510"/>
                  </a:lnTo>
                  <a:lnTo>
                    <a:pt x="210" y="498"/>
                  </a:lnTo>
                  <a:lnTo>
                    <a:pt x="198" y="492"/>
                  </a:lnTo>
                  <a:lnTo>
                    <a:pt x="186" y="492"/>
                  </a:lnTo>
                  <a:lnTo>
                    <a:pt x="162" y="480"/>
                  </a:lnTo>
                  <a:lnTo>
                    <a:pt x="156" y="474"/>
                  </a:lnTo>
                  <a:lnTo>
                    <a:pt x="144" y="468"/>
                  </a:lnTo>
                  <a:lnTo>
                    <a:pt x="126" y="462"/>
                  </a:lnTo>
                  <a:lnTo>
                    <a:pt x="114" y="456"/>
                  </a:lnTo>
                  <a:lnTo>
                    <a:pt x="108" y="450"/>
                  </a:lnTo>
                  <a:lnTo>
                    <a:pt x="96" y="444"/>
                  </a:lnTo>
                  <a:lnTo>
                    <a:pt x="78" y="432"/>
                  </a:lnTo>
                  <a:lnTo>
                    <a:pt x="72" y="432"/>
                  </a:lnTo>
                  <a:lnTo>
                    <a:pt x="66" y="426"/>
                  </a:lnTo>
                  <a:lnTo>
                    <a:pt x="54" y="414"/>
                  </a:lnTo>
                  <a:lnTo>
                    <a:pt x="48" y="408"/>
                  </a:lnTo>
                  <a:lnTo>
                    <a:pt x="42" y="402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8"/>
                  </a:lnTo>
                  <a:lnTo>
                    <a:pt x="12" y="372"/>
                  </a:lnTo>
                  <a:lnTo>
                    <a:pt x="12" y="366"/>
                  </a:lnTo>
                  <a:lnTo>
                    <a:pt x="6" y="360"/>
                  </a:lnTo>
                  <a:lnTo>
                    <a:pt x="6" y="354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6" y="294"/>
                  </a:lnTo>
                  <a:lnTo>
                    <a:pt x="6" y="288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8" y="264"/>
                  </a:lnTo>
                  <a:lnTo>
                    <a:pt x="24" y="252"/>
                  </a:lnTo>
                  <a:lnTo>
                    <a:pt x="30" y="246"/>
                  </a:lnTo>
                  <a:lnTo>
                    <a:pt x="36" y="240"/>
                  </a:lnTo>
                  <a:lnTo>
                    <a:pt x="42" y="234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6" y="216"/>
                  </a:lnTo>
                  <a:lnTo>
                    <a:pt x="78" y="204"/>
                  </a:lnTo>
                  <a:lnTo>
                    <a:pt x="90" y="198"/>
                  </a:lnTo>
                  <a:lnTo>
                    <a:pt x="96" y="192"/>
                  </a:lnTo>
                  <a:lnTo>
                    <a:pt x="114" y="186"/>
                  </a:lnTo>
                  <a:lnTo>
                    <a:pt x="126" y="180"/>
                  </a:lnTo>
                  <a:lnTo>
                    <a:pt x="132" y="174"/>
                  </a:lnTo>
                  <a:lnTo>
                    <a:pt x="156" y="162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6" y="150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34" y="132"/>
                  </a:lnTo>
                  <a:lnTo>
                    <a:pt x="264" y="120"/>
                  </a:lnTo>
                  <a:lnTo>
                    <a:pt x="276" y="120"/>
                  </a:lnTo>
                  <a:lnTo>
                    <a:pt x="288" y="114"/>
                  </a:lnTo>
                  <a:lnTo>
                    <a:pt x="318" y="102"/>
                  </a:lnTo>
                  <a:lnTo>
                    <a:pt x="330" y="102"/>
                  </a:lnTo>
                  <a:lnTo>
                    <a:pt x="348" y="96"/>
                  </a:lnTo>
                  <a:lnTo>
                    <a:pt x="377" y="90"/>
                  </a:lnTo>
                  <a:lnTo>
                    <a:pt x="395" y="84"/>
                  </a:lnTo>
                  <a:lnTo>
                    <a:pt x="407" y="78"/>
                  </a:lnTo>
                  <a:lnTo>
                    <a:pt x="425" y="78"/>
                  </a:lnTo>
                  <a:lnTo>
                    <a:pt x="455" y="72"/>
                  </a:lnTo>
                  <a:lnTo>
                    <a:pt x="473" y="66"/>
                  </a:lnTo>
                  <a:lnTo>
                    <a:pt x="491" y="66"/>
                  </a:lnTo>
                  <a:lnTo>
                    <a:pt x="527" y="54"/>
                  </a:lnTo>
                  <a:lnTo>
                    <a:pt x="545" y="54"/>
                  </a:lnTo>
                  <a:lnTo>
                    <a:pt x="563" y="48"/>
                  </a:lnTo>
                  <a:lnTo>
                    <a:pt x="599" y="42"/>
                  </a:lnTo>
                  <a:lnTo>
                    <a:pt x="617" y="42"/>
                  </a:lnTo>
                  <a:lnTo>
                    <a:pt x="635" y="36"/>
                  </a:lnTo>
                  <a:lnTo>
                    <a:pt x="677" y="36"/>
                  </a:lnTo>
                  <a:lnTo>
                    <a:pt x="695" y="30"/>
                  </a:lnTo>
                  <a:lnTo>
                    <a:pt x="713" y="30"/>
                  </a:lnTo>
                  <a:lnTo>
                    <a:pt x="737" y="24"/>
                  </a:lnTo>
                  <a:lnTo>
                    <a:pt x="773" y="24"/>
                  </a:lnTo>
                  <a:lnTo>
                    <a:pt x="797" y="18"/>
                  </a:lnTo>
                  <a:lnTo>
                    <a:pt x="815" y="18"/>
                  </a:lnTo>
                  <a:lnTo>
                    <a:pt x="857" y="12"/>
                  </a:lnTo>
                  <a:lnTo>
                    <a:pt x="875" y="12"/>
                  </a:lnTo>
                  <a:lnTo>
                    <a:pt x="899" y="12"/>
                  </a:lnTo>
                  <a:lnTo>
                    <a:pt x="941" y="6"/>
                  </a:lnTo>
                  <a:lnTo>
                    <a:pt x="959" y="6"/>
                  </a:lnTo>
                  <a:lnTo>
                    <a:pt x="983" y="6"/>
                  </a:lnTo>
                  <a:lnTo>
                    <a:pt x="1025" y="6"/>
                  </a:lnTo>
                  <a:lnTo>
                    <a:pt x="1043" y="0"/>
                  </a:lnTo>
                  <a:lnTo>
                    <a:pt x="1067" y="0"/>
                  </a:lnTo>
                  <a:lnTo>
                    <a:pt x="1091" y="0"/>
                  </a:lnTo>
                  <a:lnTo>
                    <a:pt x="1133" y="0"/>
                  </a:lnTo>
                  <a:lnTo>
                    <a:pt x="1151" y="0"/>
                  </a:lnTo>
                  <a:lnTo>
                    <a:pt x="1175" y="0"/>
                  </a:lnTo>
                  <a:lnTo>
                    <a:pt x="1217" y="0"/>
                  </a:lnTo>
                  <a:lnTo>
                    <a:pt x="1241" y="0"/>
                  </a:lnTo>
                  <a:lnTo>
                    <a:pt x="1241" y="318"/>
                  </a:lnTo>
                  <a:lnTo>
                    <a:pt x="755" y="612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2160" y="702"/>
              <a:ext cx="1727" cy="666"/>
            </a:xfrm>
            <a:custGeom>
              <a:avLst/>
              <a:gdLst/>
              <a:ahLst/>
              <a:cxnLst>
                <a:cxn ang="0">
                  <a:pos x="1721" y="18"/>
                </a:cxn>
                <a:cxn ang="0">
                  <a:pos x="1721" y="36"/>
                </a:cxn>
                <a:cxn ang="0">
                  <a:pos x="1709" y="60"/>
                </a:cxn>
                <a:cxn ang="0">
                  <a:pos x="1691" y="78"/>
                </a:cxn>
                <a:cxn ang="0">
                  <a:pos x="1667" y="102"/>
                </a:cxn>
                <a:cxn ang="0">
                  <a:pos x="1637" y="120"/>
                </a:cxn>
                <a:cxn ang="0">
                  <a:pos x="1601" y="144"/>
                </a:cxn>
                <a:cxn ang="0">
                  <a:pos x="1559" y="162"/>
                </a:cxn>
                <a:cxn ang="0">
                  <a:pos x="1511" y="180"/>
                </a:cxn>
                <a:cxn ang="0">
                  <a:pos x="1463" y="198"/>
                </a:cxn>
                <a:cxn ang="0">
                  <a:pos x="1409" y="216"/>
                </a:cxn>
                <a:cxn ang="0">
                  <a:pos x="1361" y="228"/>
                </a:cxn>
                <a:cxn ang="0">
                  <a:pos x="1301" y="246"/>
                </a:cxn>
                <a:cxn ang="0">
                  <a:pos x="1229" y="258"/>
                </a:cxn>
                <a:cxn ang="0">
                  <a:pos x="1157" y="270"/>
                </a:cxn>
                <a:cxn ang="0">
                  <a:pos x="1085" y="282"/>
                </a:cxn>
                <a:cxn ang="0">
                  <a:pos x="1007" y="294"/>
                </a:cxn>
                <a:cxn ang="0">
                  <a:pos x="929" y="300"/>
                </a:cxn>
                <a:cxn ang="0">
                  <a:pos x="846" y="306"/>
                </a:cxn>
                <a:cxn ang="0">
                  <a:pos x="762" y="312"/>
                </a:cxn>
                <a:cxn ang="0">
                  <a:pos x="678" y="318"/>
                </a:cxn>
                <a:cxn ang="0">
                  <a:pos x="612" y="318"/>
                </a:cxn>
                <a:cxn ang="0">
                  <a:pos x="528" y="324"/>
                </a:cxn>
                <a:cxn ang="0">
                  <a:pos x="444" y="324"/>
                </a:cxn>
                <a:cxn ang="0">
                  <a:pos x="354" y="318"/>
                </a:cxn>
                <a:cxn ang="0">
                  <a:pos x="270" y="318"/>
                </a:cxn>
                <a:cxn ang="0">
                  <a:pos x="186" y="312"/>
                </a:cxn>
                <a:cxn ang="0">
                  <a:pos x="102" y="306"/>
                </a:cxn>
                <a:cxn ang="0">
                  <a:pos x="18" y="300"/>
                </a:cxn>
                <a:cxn ang="0">
                  <a:pos x="18" y="642"/>
                </a:cxn>
                <a:cxn ang="0">
                  <a:pos x="102" y="648"/>
                </a:cxn>
                <a:cxn ang="0">
                  <a:pos x="186" y="654"/>
                </a:cxn>
                <a:cxn ang="0">
                  <a:pos x="270" y="660"/>
                </a:cxn>
                <a:cxn ang="0">
                  <a:pos x="354" y="660"/>
                </a:cxn>
                <a:cxn ang="0">
                  <a:pos x="444" y="666"/>
                </a:cxn>
                <a:cxn ang="0">
                  <a:pos x="528" y="666"/>
                </a:cxn>
                <a:cxn ang="0">
                  <a:pos x="612" y="660"/>
                </a:cxn>
                <a:cxn ang="0">
                  <a:pos x="678" y="660"/>
                </a:cxn>
                <a:cxn ang="0">
                  <a:pos x="762" y="654"/>
                </a:cxn>
                <a:cxn ang="0">
                  <a:pos x="846" y="648"/>
                </a:cxn>
                <a:cxn ang="0">
                  <a:pos x="929" y="642"/>
                </a:cxn>
                <a:cxn ang="0">
                  <a:pos x="1007" y="636"/>
                </a:cxn>
                <a:cxn ang="0">
                  <a:pos x="1085" y="624"/>
                </a:cxn>
                <a:cxn ang="0">
                  <a:pos x="1157" y="612"/>
                </a:cxn>
                <a:cxn ang="0">
                  <a:pos x="1229" y="600"/>
                </a:cxn>
                <a:cxn ang="0">
                  <a:pos x="1301" y="588"/>
                </a:cxn>
                <a:cxn ang="0">
                  <a:pos x="1361" y="570"/>
                </a:cxn>
                <a:cxn ang="0">
                  <a:pos x="1409" y="558"/>
                </a:cxn>
                <a:cxn ang="0">
                  <a:pos x="1463" y="540"/>
                </a:cxn>
                <a:cxn ang="0">
                  <a:pos x="1511" y="522"/>
                </a:cxn>
                <a:cxn ang="0">
                  <a:pos x="1559" y="504"/>
                </a:cxn>
                <a:cxn ang="0">
                  <a:pos x="1601" y="486"/>
                </a:cxn>
                <a:cxn ang="0">
                  <a:pos x="1637" y="462"/>
                </a:cxn>
                <a:cxn ang="0">
                  <a:pos x="1667" y="444"/>
                </a:cxn>
                <a:cxn ang="0">
                  <a:pos x="1691" y="420"/>
                </a:cxn>
                <a:cxn ang="0">
                  <a:pos x="1709" y="402"/>
                </a:cxn>
                <a:cxn ang="0">
                  <a:pos x="1721" y="378"/>
                </a:cxn>
                <a:cxn ang="0">
                  <a:pos x="1721" y="360"/>
                </a:cxn>
                <a:cxn ang="0">
                  <a:pos x="1727" y="0"/>
                </a:cxn>
              </a:cxnLst>
              <a:rect l="0" t="0" r="r" b="b"/>
              <a:pathLst>
                <a:path w="1727" h="666">
                  <a:moveTo>
                    <a:pt x="1727" y="0"/>
                  </a:moveTo>
                  <a:lnTo>
                    <a:pt x="1727" y="6"/>
                  </a:lnTo>
                  <a:lnTo>
                    <a:pt x="1721" y="18"/>
                  </a:lnTo>
                  <a:lnTo>
                    <a:pt x="1721" y="24"/>
                  </a:lnTo>
                  <a:lnTo>
                    <a:pt x="1721" y="30"/>
                  </a:lnTo>
                  <a:lnTo>
                    <a:pt x="1721" y="36"/>
                  </a:lnTo>
                  <a:lnTo>
                    <a:pt x="1715" y="48"/>
                  </a:lnTo>
                  <a:lnTo>
                    <a:pt x="1709" y="54"/>
                  </a:lnTo>
                  <a:lnTo>
                    <a:pt x="1709" y="60"/>
                  </a:lnTo>
                  <a:lnTo>
                    <a:pt x="1697" y="66"/>
                  </a:lnTo>
                  <a:lnTo>
                    <a:pt x="1691" y="72"/>
                  </a:lnTo>
                  <a:lnTo>
                    <a:pt x="1691" y="78"/>
                  </a:lnTo>
                  <a:lnTo>
                    <a:pt x="1679" y="90"/>
                  </a:lnTo>
                  <a:lnTo>
                    <a:pt x="1673" y="96"/>
                  </a:lnTo>
                  <a:lnTo>
                    <a:pt x="1667" y="102"/>
                  </a:lnTo>
                  <a:lnTo>
                    <a:pt x="1655" y="108"/>
                  </a:lnTo>
                  <a:lnTo>
                    <a:pt x="1643" y="114"/>
                  </a:lnTo>
                  <a:lnTo>
                    <a:pt x="1637" y="120"/>
                  </a:lnTo>
                  <a:lnTo>
                    <a:pt x="1625" y="126"/>
                  </a:lnTo>
                  <a:lnTo>
                    <a:pt x="1607" y="138"/>
                  </a:lnTo>
                  <a:lnTo>
                    <a:pt x="1601" y="144"/>
                  </a:lnTo>
                  <a:lnTo>
                    <a:pt x="1589" y="150"/>
                  </a:lnTo>
                  <a:lnTo>
                    <a:pt x="1571" y="156"/>
                  </a:lnTo>
                  <a:lnTo>
                    <a:pt x="1559" y="162"/>
                  </a:lnTo>
                  <a:lnTo>
                    <a:pt x="1547" y="168"/>
                  </a:lnTo>
                  <a:lnTo>
                    <a:pt x="1535" y="174"/>
                  </a:lnTo>
                  <a:lnTo>
                    <a:pt x="1511" y="180"/>
                  </a:lnTo>
                  <a:lnTo>
                    <a:pt x="1499" y="186"/>
                  </a:lnTo>
                  <a:lnTo>
                    <a:pt x="1487" y="192"/>
                  </a:lnTo>
                  <a:lnTo>
                    <a:pt x="1463" y="198"/>
                  </a:lnTo>
                  <a:lnTo>
                    <a:pt x="1451" y="204"/>
                  </a:lnTo>
                  <a:lnTo>
                    <a:pt x="1433" y="210"/>
                  </a:lnTo>
                  <a:lnTo>
                    <a:pt x="1409" y="216"/>
                  </a:lnTo>
                  <a:lnTo>
                    <a:pt x="1391" y="222"/>
                  </a:lnTo>
                  <a:lnTo>
                    <a:pt x="1379" y="222"/>
                  </a:lnTo>
                  <a:lnTo>
                    <a:pt x="1361" y="228"/>
                  </a:lnTo>
                  <a:lnTo>
                    <a:pt x="1331" y="234"/>
                  </a:lnTo>
                  <a:lnTo>
                    <a:pt x="1313" y="240"/>
                  </a:lnTo>
                  <a:lnTo>
                    <a:pt x="1301" y="246"/>
                  </a:lnTo>
                  <a:lnTo>
                    <a:pt x="1265" y="252"/>
                  </a:lnTo>
                  <a:lnTo>
                    <a:pt x="1247" y="252"/>
                  </a:lnTo>
                  <a:lnTo>
                    <a:pt x="1229" y="258"/>
                  </a:lnTo>
                  <a:lnTo>
                    <a:pt x="1193" y="264"/>
                  </a:lnTo>
                  <a:lnTo>
                    <a:pt x="1181" y="270"/>
                  </a:lnTo>
                  <a:lnTo>
                    <a:pt x="1157" y="270"/>
                  </a:lnTo>
                  <a:lnTo>
                    <a:pt x="1139" y="276"/>
                  </a:lnTo>
                  <a:lnTo>
                    <a:pt x="1103" y="282"/>
                  </a:lnTo>
                  <a:lnTo>
                    <a:pt x="1085" y="282"/>
                  </a:lnTo>
                  <a:lnTo>
                    <a:pt x="1067" y="282"/>
                  </a:lnTo>
                  <a:lnTo>
                    <a:pt x="1025" y="288"/>
                  </a:lnTo>
                  <a:lnTo>
                    <a:pt x="1007" y="294"/>
                  </a:lnTo>
                  <a:lnTo>
                    <a:pt x="989" y="294"/>
                  </a:lnTo>
                  <a:lnTo>
                    <a:pt x="947" y="300"/>
                  </a:lnTo>
                  <a:lnTo>
                    <a:pt x="929" y="300"/>
                  </a:lnTo>
                  <a:lnTo>
                    <a:pt x="911" y="306"/>
                  </a:lnTo>
                  <a:lnTo>
                    <a:pt x="888" y="306"/>
                  </a:lnTo>
                  <a:lnTo>
                    <a:pt x="846" y="306"/>
                  </a:lnTo>
                  <a:lnTo>
                    <a:pt x="828" y="312"/>
                  </a:lnTo>
                  <a:lnTo>
                    <a:pt x="804" y="312"/>
                  </a:lnTo>
                  <a:lnTo>
                    <a:pt x="762" y="312"/>
                  </a:lnTo>
                  <a:lnTo>
                    <a:pt x="744" y="318"/>
                  </a:lnTo>
                  <a:lnTo>
                    <a:pt x="720" y="318"/>
                  </a:lnTo>
                  <a:lnTo>
                    <a:pt x="678" y="318"/>
                  </a:lnTo>
                  <a:lnTo>
                    <a:pt x="660" y="318"/>
                  </a:lnTo>
                  <a:lnTo>
                    <a:pt x="636" y="318"/>
                  </a:lnTo>
                  <a:lnTo>
                    <a:pt x="612" y="318"/>
                  </a:lnTo>
                  <a:lnTo>
                    <a:pt x="570" y="324"/>
                  </a:lnTo>
                  <a:lnTo>
                    <a:pt x="552" y="324"/>
                  </a:lnTo>
                  <a:lnTo>
                    <a:pt x="528" y="324"/>
                  </a:lnTo>
                  <a:lnTo>
                    <a:pt x="486" y="324"/>
                  </a:lnTo>
                  <a:lnTo>
                    <a:pt x="462" y="324"/>
                  </a:lnTo>
                  <a:lnTo>
                    <a:pt x="444" y="324"/>
                  </a:lnTo>
                  <a:lnTo>
                    <a:pt x="396" y="324"/>
                  </a:lnTo>
                  <a:lnTo>
                    <a:pt x="378" y="324"/>
                  </a:lnTo>
                  <a:lnTo>
                    <a:pt x="354" y="318"/>
                  </a:lnTo>
                  <a:lnTo>
                    <a:pt x="336" y="318"/>
                  </a:lnTo>
                  <a:lnTo>
                    <a:pt x="288" y="318"/>
                  </a:lnTo>
                  <a:lnTo>
                    <a:pt x="270" y="318"/>
                  </a:lnTo>
                  <a:lnTo>
                    <a:pt x="246" y="318"/>
                  </a:lnTo>
                  <a:lnTo>
                    <a:pt x="204" y="312"/>
                  </a:lnTo>
                  <a:lnTo>
                    <a:pt x="186" y="312"/>
                  </a:lnTo>
                  <a:lnTo>
                    <a:pt x="162" y="312"/>
                  </a:lnTo>
                  <a:lnTo>
                    <a:pt x="120" y="306"/>
                  </a:lnTo>
                  <a:lnTo>
                    <a:pt x="102" y="306"/>
                  </a:lnTo>
                  <a:lnTo>
                    <a:pt x="78" y="306"/>
                  </a:lnTo>
                  <a:lnTo>
                    <a:pt x="60" y="306"/>
                  </a:lnTo>
                  <a:lnTo>
                    <a:pt x="18" y="300"/>
                  </a:lnTo>
                  <a:lnTo>
                    <a:pt x="0" y="294"/>
                  </a:lnTo>
                  <a:lnTo>
                    <a:pt x="0" y="636"/>
                  </a:lnTo>
                  <a:lnTo>
                    <a:pt x="18" y="642"/>
                  </a:lnTo>
                  <a:lnTo>
                    <a:pt x="60" y="648"/>
                  </a:lnTo>
                  <a:lnTo>
                    <a:pt x="78" y="648"/>
                  </a:lnTo>
                  <a:lnTo>
                    <a:pt x="102" y="648"/>
                  </a:lnTo>
                  <a:lnTo>
                    <a:pt x="120" y="648"/>
                  </a:lnTo>
                  <a:lnTo>
                    <a:pt x="162" y="654"/>
                  </a:lnTo>
                  <a:lnTo>
                    <a:pt x="186" y="654"/>
                  </a:lnTo>
                  <a:lnTo>
                    <a:pt x="204" y="654"/>
                  </a:lnTo>
                  <a:lnTo>
                    <a:pt x="246" y="660"/>
                  </a:lnTo>
                  <a:lnTo>
                    <a:pt x="270" y="660"/>
                  </a:lnTo>
                  <a:lnTo>
                    <a:pt x="288" y="660"/>
                  </a:lnTo>
                  <a:lnTo>
                    <a:pt x="336" y="660"/>
                  </a:lnTo>
                  <a:lnTo>
                    <a:pt x="354" y="660"/>
                  </a:lnTo>
                  <a:lnTo>
                    <a:pt x="378" y="666"/>
                  </a:lnTo>
                  <a:lnTo>
                    <a:pt x="396" y="666"/>
                  </a:lnTo>
                  <a:lnTo>
                    <a:pt x="444" y="666"/>
                  </a:lnTo>
                  <a:lnTo>
                    <a:pt x="462" y="666"/>
                  </a:lnTo>
                  <a:lnTo>
                    <a:pt x="486" y="666"/>
                  </a:lnTo>
                  <a:lnTo>
                    <a:pt x="528" y="666"/>
                  </a:lnTo>
                  <a:lnTo>
                    <a:pt x="552" y="666"/>
                  </a:lnTo>
                  <a:lnTo>
                    <a:pt x="570" y="666"/>
                  </a:lnTo>
                  <a:lnTo>
                    <a:pt x="612" y="660"/>
                  </a:lnTo>
                  <a:lnTo>
                    <a:pt x="636" y="660"/>
                  </a:lnTo>
                  <a:lnTo>
                    <a:pt x="660" y="660"/>
                  </a:lnTo>
                  <a:lnTo>
                    <a:pt x="678" y="660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62" y="654"/>
                  </a:lnTo>
                  <a:lnTo>
                    <a:pt x="804" y="654"/>
                  </a:lnTo>
                  <a:lnTo>
                    <a:pt x="828" y="654"/>
                  </a:lnTo>
                  <a:lnTo>
                    <a:pt x="846" y="648"/>
                  </a:lnTo>
                  <a:lnTo>
                    <a:pt x="888" y="648"/>
                  </a:lnTo>
                  <a:lnTo>
                    <a:pt x="911" y="648"/>
                  </a:lnTo>
                  <a:lnTo>
                    <a:pt x="929" y="642"/>
                  </a:lnTo>
                  <a:lnTo>
                    <a:pt x="947" y="642"/>
                  </a:lnTo>
                  <a:lnTo>
                    <a:pt x="989" y="636"/>
                  </a:lnTo>
                  <a:lnTo>
                    <a:pt x="1007" y="636"/>
                  </a:lnTo>
                  <a:lnTo>
                    <a:pt x="1025" y="630"/>
                  </a:lnTo>
                  <a:lnTo>
                    <a:pt x="1067" y="624"/>
                  </a:lnTo>
                  <a:lnTo>
                    <a:pt x="1085" y="624"/>
                  </a:lnTo>
                  <a:lnTo>
                    <a:pt x="1103" y="624"/>
                  </a:lnTo>
                  <a:lnTo>
                    <a:pt x="1139" y="618"/>
                  </a:lnTo>
                  <a:lnTo>
                    <a:pt x="1157" y="612"/>
                  </a:lnTo>
                  <a:lnTo>
                    <a:pt x="1181" y="612"/>
                  </a:lnTo>
                  <a:lnTo>
                    <a:pt x="1193" y="606"/>
                  </a:lnTo>
                  <a:lnTo>
                    <a:pt x="1229" y="600"/>
                  </a:lnTo>
                  <a:lnTo>
                    <a:pt x="1247" y="594"/>
                  </a:lnTo>
                  <a:lnTo>
                    <a:pt x="1265" y="594"/>
                  </a:lnTo>
                  <a:lnTo>
                    <a:pt x="1301" y="588"/>
                  </a:lnTo>
                  <a:lnTo>
                    <a:pt x="1313" y="582"/>
                  </a:lnTo>
                  <a:lnTo>
                    <a:pt x="1331" y="576"/>
                  </a:lnTo>
                  <a:lnTo>
                    <a:pt x="1361" y="570"/>
                  </a:lnTo>
                  <a:lnTo>
                    <a:pt x="1379" y="564"/>
                  </a:lnTo>
                  <a:lnTo>
                    <a:pt x="1391" y="564"/>
                  </a:lnTo>
                  <a:lnTo>
                    <a:pt x="1409" y="558"/>
                  </a:lnTo>
                  <a:lnTo>
                    <a:pt x="1433" y="552"/>
                  </a:lnTo>
                  <a:lnTo>
                    <a:pt x="1451" y="546"/>
                  </a:lnTo>
                  <a:lnTo>
                    <a:pt x="1463" y="540"/>
                  </a:lnTo>
                  <a:lnTo>
                    <a:pt x="1487" y="534"/>
                  </a:lnTo>
                  <a:lnTo>
                    <a:pt x="1499" y="528"/>
                  </a:lnTo>
                  <a:lnTo>
                    <a:pt x="1511" y="522"/>
                  </a:lnTo>
                  <a:lnTo>
                    <a:pt x="1535" y="516"/>
                  </a:lnTo>
                  <a:lnTo>
                    <a:pt x="1547" y="510"/>
                  </a:lnTo>
                  <a:lnTo>
                    <a:pt x="1559" y="504"/>
                  </a:lnTo>
                  <a:lnTo>
                    <a:pt x="1571" y="498"/>
                  </a:lnTo>
                  <a:lnTo>
                    <a:pt x="1589" y="492"/>
                  </a:lnTo>
                  <a:lnTo>
                    <a:pt x="1601" y="486"/>
                  </a:lnTo>
                  <a:lnTo>
                    <a:pt x="1607" y="480"/>
                  </a:lnTo>
                  <a:lnTo>
                    <a:pt x="1625" y="468"/>
                  </a:lnTo>
                  <a:lnTo>
                    <a:pt x="1637" y="462"/>
                  </a:lnTo>
                  <a:lnTo>
                    <a:pt x="1643" y="456"/>
                  </a:lnTo>
                  <a:lnTo>
                    <a:pt x="1655" y="450"/>
                  </a:lnTo>
                  <a:lnTo>
                    <a:pt x="1667" y="444"/>
                  </a:lnTo>
                  <a:lnTo>
                    <a:pt x="1673" y="438"/>
                  </a:lnTo>
                  <a:lnTo>
                    <a:pt x="1679" y="432"/>
                  </a:lnTo>
                  <a:lnTo>
                    <a:pt x="1691" y="420"/>
                  </a:lnTo>
                  <a:lnTo>
                    <a:pt x="1691" y="414"/>
                  </a:lnTo>
                  <a:lnTo>
                    <a:pt x="1697" y="408"/>
                  </a:lnTo>
                  <a:lnTo>
                    <a:pt x="1709" y="402"/>
                  </a:lnTo>
                  <a:lnTo>
                    <a:pt x="1709" y="396"/>
                  </a:lnTo>
                  <a:lnTo>
                    <a:pt x="1715" y="390"/>
                  </a:lnTo>
                  <a:lnTo>
                    <a:pt x="1721" y="378"/>
                  </a:lnTo>
                  <a:lnTo>
                    <a:pt x="1721" y="372"/>
                  </a:lnTo>
                  <a:lnTo>
                    <a:pt x="1721" y="366"/>
                  </a:lnTo>
                  <a:lnTo>
                    <a:pt x="1721" y="360"/>
                  </a:lnTo>
                  <a:lnTo>
                    <a:pt x="1727" y="348"/>
                  </a:lnTo>
                  <a:lnTo>
                    <a:pt x="1727" y="34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2160" y="384"/>
              <a:ext cx="1727" cy="642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636" y="0"/>
                </a:cxn>
                <a:cxn ang="0">
                  <a:pos x="720" y="6"/>
                </a:cxn>
                <a:cxn ang="0">
                  <a:pos x="804" y="12"/>
                </a:cxn>
                <a:cxn ang="0">
                  <a:pos x="888" y="18"/>
                </a:cxn>
                <a:cxn ang="0">
                  <a:pos x="971" y="24"/>
                </a:cxn>
                <a:cxn ang="0">
                  <a:pos x="1049" y="36"/>
                </a:cxn>
                <a:cxn ang="0">
                  <a:pos x="1121" y="42"/>
                </a:cxn>
                <a:cxn ang="0">
                  <a:pos x="1181" y="54"/>
                </a:cxn>
                <a:cxn ang="0">
                  <a:pos x="1247" y="66"/>
                </a:cxn>
                <a:cxn ang="0">
                  <a:pos x="1313" y="78"/>
                </a:cxn>
                <a:cxn ang="0">
                  <a:pos x="1379" y="96"/>
                </a:cxn>
                <a:cxn ang="0">
                  <a:pos x="1433" y="114"/>
                </a:cxn>
                <a:cxn ang="0">
                  <a:pos x="1487" y="132"/>
                </a:cxn>
                <a:cxn ang="0">
                  <a:pos x="1535" y="150"/>
                </a:cxn>
                <a:cxn ang="0">
                  <a:pos x="1583" y="168"/>
                </a:cxn>
                <a:cxn ang="0">
                  <a:pos x="1619" y="186"/>
                </a:cxn>
                <a:cxn ang="0">
                  <a:pos x="1649" y="210"/>
                </a:cxn>
                <a:cxn ang="0">
                  <a:pos x="1679" y="234"/>
                </a:cxn>
                <a:cxn ang="0">
                  <a:pos x="1697" y="252"/>
                </a:cxn>
                <a:cxn ang="0">
                  <a:pos x="1715" y="276"/>
                </a:cxn>
                <a:cxn ang="0">
                  <a:pos x="1721" y="300"/>
                </a:cxn>
                <a:cxn ang="0">
                  <a:pos x="1727" y="318"/>
                </a:cxn>
                <a:cxn ang="0">
                  <a:pos x="1721" y="342"/>
                </a:cxn>
                <a:cxn ang="0">
                  <a:pos x="1715" y="366"/>
                </a:cxn>
                <a:cxn ang="0">
                  <a:pos x="1697" y="384"/>
                </a:cxn>
                <a:cxn ang="0">
                  <a:pos x="1679" y="408"/>
                </a:cxn>
                <a:cxn ang="0">
                  <a:pos x="1649" y="432"/>
                </a:cxn>
                <a:cxn ang="0">
                  <a:pos x="1619" y="450"/>
                </a:cxn>
                <a:cxn ang="0">
                  <a:pos x="1583" y="468"/>
                </a:cxn>
                <a:cxn ang="0">
                  <a:pos x="1535" y="492"/>
                </a:cxn>
                <a:cxn ang="0">
                  <a:pos x="1487" y="510"/>
                </a:cxn>
                <a:cxn ang="0">
                  <a:pos x="1433" y="528"/>
                </a:cxn>
                <a:cxn ang="0">
                  <a:pos x="1379" y="540"/>
                </a:cxn>
                <a:cxn ang="0">
                  <a:pos x="1313" y="558"/>
                </a:cxn>
                <a:cxn ang="0">
                  <a:pos x="1247" y="570"/>
                </a:cxn>
                <a:cxn ang="0">
                  <a:pos x="1181" y="588"/>
                </a:cxn>
                <a:cxn ang="0">
                  <a:pos x="1103" y="600"/>
                </a:cxn>
                <a:cxn ang="0">
                  <a:pos x="1025" y="606"/>
                </a:cxn>
                <a:cxn ang="0">
                  <a:pos x="947" y="618"/>
                </a:cxn>
                <a:cxn ang="0">
                  <a:pos x="870" y="624"/>
                </a:cxn>
                <a:cxn ang="0">
                  <a:pos x="786" y="630"/>
                </a:cxn>
                <a:cxn ang="0">
                  <a:pos x="702" y="636"/>
                </a:cxn>
                <a:cxn ang="0">
                  <a:pos x="612" y="636"/>
                </a:cxn>
                <a:cxn ang="0">
                  <a:pos x="528" y="642"/>
                </a:cxn>
                <a:cxn ang="0">
                  <a:pos x="444" y="642"/>
                </a:cxn>
                <a:cxn ang="0">
                  <a:pos x="354" y="636"/>
                </a:cxn>
                <a:cxn ang="0">
                  <a:pos x="270" y="636"/>
                </a:cxn>
                <a:cxn ang="0">
                  <a:pos x="186" y="630"/>
                </a:cxn>
                <a:cxn ang="0">
                  <a:pos x="102" y="624"/>
                </a:cxn>
                <a:cxn ang="0">
                  <a:pos x="18" y="618"/>
                </a:cxn>
                <a:cxn ang="0">
                  <a:pos x="486" y="0"/>
                </a:cxn>
              </a:cxnLst>
              <a:rect l="0" t="0" r="r" b="b"/>
              <a:pathLst>
                <a:path w="1727" h="642">
                  <a:moveTo>
                    <a:pt x="486" y="0"/>
                  </a:moveTo>
                  <a:lnTo>
                    <a:pt x="504" y="0"/>
                  </a:lnTo>
                  <a:lnTo>
                    <a:pt x="552" y="0"/>
                  </a:lnTo>
                  <a:lnTo>
                    <a:pt x="570" y="0"/>
                  </a:lnTo>
                  <a:lnTo>
                    <a:pt x="594" y="0"/>
                  </a:lnTo>
                  <a:lnTo>
                    <a:pt x="636" y="0"/>
                  </a:lnTo>
                  <a:lnTo>
                    <a:pt x="660" y="0"/>
                  </a:lnTo>
                  <a:lnTo>
                    <a:pt x="678" y="0"/>
                  </a:lnTo>
                  <a:lnTo>
                    <a:pt x="720" y="6"/>
                  </a:lnTo>
                  <a:lnTo>
                    <a:pt x="744" y="6"/>
                  </a:lnTo>
                  <a:lnTo>
                    <a:pt x="762" y="6"/>
                  </a:lnTo>
                  <a:lnTo>
                    <a:pt x="804" y="12"/>
                  </a:lnTo>
                  <a:lnTo>
                    <a:pt x="828" y="12"/>
                  </a:lnTo>
                  <a:lnTo>
                    <a:pt x="846" y="12"/>
                  </a:lnTo>
                  <a:lnTo>
                    <a:pt x="888" y="18"/>
                  </a:lnTo>
                  <a:lnTo>
                    <a:pt x="911" y="18"/>
                  </a:lnTo>
                  <a:lnTo>
                    <a:pt x="929" y="18"/>
                  </a:lnTo>
                  <a:lnTo>
                    <a:pt x="971" y="24"/>
                  </a:lnTo>
                  <a:lnTo>
                    <a:pt x="989" y="24"/>
                  </a:lnTo>
                  <a:lnTo>
                    <a:pt x="1007" y="30"/>
                  </a:lnTo>
                  <a:lnTo>
                    <a:pt x="1049" y="36"/>
                  </a:lnTo>
                  <a:lnTo>
                    <a:pt x="1067" y="36"/>
                  </a:lnTo>
                  <a:lnTo>
                    <a:pt x="1085" y="36"/>
                  </a:lnTo>
                  <a:lnTo>
                    <a:pt x="1121" y="42"/>
                  </a:lnTo>
                  <a:lnTo>
                    <a:pt x="1139" y="48"/>
                  </a:lnTo>
                  <a:lnTo>
                    <a:pt x="1157" y="48"/>
                  </a:lnTo>
                  <a:lnTo>
                    <a:pt x="1181" y="54"/>
                  </a:lnTo>
                  <a:lnTo>
                    <a:pt x="1211" y="60"/>
                  </a:lnTo>
                  <a:lnTo>
                    <a:pt x="1229" y="66"/>
                  </a:lnTo>
                  <a:lnTo>
                    <a:pt x="1247" y="66"/>
                  </a:lnTo>
                  <a:lnTo>
                    <a:pt x="1283" y="72"/>
                  </a:lnTo>
                  <a:lnTo>
                    <a:pt x="1301" y="78"/>
                  </a:lnTo>
                  <a:lnTo>
                    <a:pt x="1313" y="78"/>
                  </a:lnTo>
                  <a:lnTo>
                    <a:pt x="1349" y="90"/>
                  </a:lnTo>
                  <a:lnTo>
                    <a:pt x="1361" y="90"/>
                  </a:lnTo>
                  <a:lnTo>
                    <a:pt x="1379" y="96"/>
                  </a:lnTo>
                  <a:lnTo>
                    <a:pt x="1409" y="102"/>
                  </a:lnTo>
                  <a:lnTo>
                    <a:pt x="1421" y="108"/>
                  </a:lnTo>
                  <a:lnTo>
                    <a:pt x="1433" y="114"/>
                  </a:lnTo>
                  <a:lnTo>
                    <a:pt x="1463" y="120"/>
                  </a:lnTo>
                  <a:lnTo>
                    <a:pt x="1475" y="126"/>
                  </a:lnTo>
                  <a:lnTo>
                    <a:pt x="1487" y="132"/>
                  </a:lnTo>
                  <a:lnTo>
                    <a:pt x="1511" y="138"/>
                  </a:lnTo>
                  <a:lnTo>
                    <a:pt x="1523" y="144"/>
                  </a:lnTo>
                  <a:lnTo>
                    <a:pt x="1535" y="150"/>
                  </a:lnTo>
                  <a:lnTo>
                    <a:pt x="1559" y="156"/>
                  </a:lnTo>
                  <a:lnTo>
                    <a:pt x="1571" y="162"/>
                  </a:lnTo>
                  <a:lnTo>
                    <a:pt x="1583" y="168"/>
                  </a:lnTo>
                  <a:lnTo>
                    <a:pt x="1601" y="180"/>
                  </a:lnTo>
                  <a:lnTo>
                    <a:pt x="1607" y="186"/>
                  </a:lnTo>
                  <a:lnTo>
                    <a:pt x="1619" y="186"/>
                  </a:lnTo>
                  <a:lnTo>
                    <a:pt x="1637" y="198"/>
                  </a:lnTo>
                  <a:lnTo>
                    <a:pt x="1643" y="204"/>
                  </a:lnTo>
                  <a:lnTo>
                    <a:pt x="1649" y="210"/>
                  </a:lnTo>
                  <a:lnTo>
                    <a:pt x="1667" y="222"/>
                  </a:lnTo>
                  <a:lnTo>
                    <a:pt x="1673" y="228"/>
                  </a:lnTo>
                  <a:lnTo>
                    <a:pt x="1679" y="234"/>
                  </a:lnTo>
                  <a:lnTo>
                    <a:pt x="1691" y="240"/>
                  </a:lnTo>
                  <a:lnTo>
                    <a:pt x="1691" y="246"/>
                  </a:lnTo>
                  <a:lnTo>
                    <a:pt x="1697" y="252"/>
                  </a:lnTo>
                  <a:lnTo>
                    <a:pt x="1709" y="264"/>
                  </a:lnTo>
                  <a:lnTo>
                    <a:pt x="1709" y="270"/>
                  </a:lnTo>
                  <a:lnTo>
                    <a:pt x="1715" y="276"/>
                  </a:lnTo>
                  <a:lnTo>
                    <a:pt x="1721" y="288"/>
                  </a:lnTo>
                  <a:lnTo>
                    <a:pt x="1721" y="294"/>
                  </a:lnTo>
                  <a:lnTo>
                    <a:pt x="1721" y="300"/>
                  </a:lnTo>
                  <a:lnTo>
                    <a:pt x="1727" y="306"/>
                  </a:lnTo>
                  <a:lnTo>
                    <a:pt x="1727" y="312"/>
                  </a:lnTo>
                  <a:lnTo>
                    <a:pt x="1727" y="318"/>
                  </a:lnTo>
                  <a:lnTo>
                    <a:pt x="1727" y="330"/>
                  </a:lnTo>
                  <a:lnTo>
                    <a:pt x="1721" y="336"/>
                  </a:lnTo>
                  <a:lnTo>
                    <a:pt x="1721" y="342"/>
                  </a:lnTo>
                  <a:lnTo>
                    <a:pt x="1721" y="354"/>
                  </a:lnTo>
                  <a:lnTo>
                    <a:pt x="1715" y="360"/>
                  </a:lnTo>
                  <a:lnTo>
                    <a:pt x="1715" y="366"/>
                  </a:lnTo>
                  <a:lnTo>
                    <a:pt x="1709" y="378"/>
                  </a:lnTo>
                  <a:lnTo>
                    <a:pt x="1703" y="378"/>
                  </a:lnTo>
                  <a:lnTo>
                    <a:pt x="1697" y="384"/>
                  </a:lnTo>
                  <a:lnTo>
                    <a:pt x="1691" y="390"/>
                  </a:lnTo>
                  <a:lnTo>
                    <a:pt x="1685" y="402"/>
                  </a:lnTo>
                  <a:lnTo>
                    <a:pt x="1679" y="408"/>
                  </a:lnTo>
                  <a:lnTo>
                    <a:pt x="1673" y="414"/>
                  </a:lnTo>
                  <a:lnTo>
                    <a:pt x="1655" y="426"/>
                  </a:lnTo>
                  <a:lnTo>
                    <a:pt x="1649" y="432"/>
                  </a:lnTo>
                  <a:lnTo>
                    <a:pt x="1643" y="432"/>
                  </a:lnTo>
                  <a:lnTo>
                    <a:pt x="1625" y="444"/>
                  </a:lnTo>
                  <a:lnTo>
                    <a:pt x="1619" y="450"/>
                  </a:lnTo>
                  <a:lnTo>
                    <a:pt x="1607" y="456"/>
                  </a:lnTo>
                  <a:lnTo>
                    <a:pt x="1589" y="468"/>
                  </a:lnTo>
                  <a:lnTo>
                    <a:pt x="1583" y="468"/>
                  </a:lnTo>
                  <a:lnTo>
                    <a:pt x="1571" y="474"/>
                  </a:lnTo>
                  <a:lnTo>
                    <a:pt x="1547" y="486"/>
                  </a:lnTo>
                  <a:lnTo>
                    <a:pt x="1535" y="492"/>
                  </a:lnTo>
                  <a:lnTo>
                    <a:pt x="1523" y="492"/>
                  </a:lnTo>
                  <a:lnTo>
                    <a:pt x="1499" y="504"/>
                  </a:lnTo>
                  <a:lnTo>
                    <a:pt x="1487" y="510"/>
                  </a:lnTo>
                  <a:lnTo>
                    <a:pt x="1475" y="510"/>
                  </a:lnTo>
                  <a:lnTo>
                    <a:pt x="1451" y="522"/>
                  </a:lnTo>
                  <a:lnTo>
                    <a:pt x="1433" y="528"/>
                  </a:lnTo>
                  <a:lnTo>
                    <a:pt x="1421" y="528"/>
                  </a:lnTo>
                  <a:lnTo>
                    <a:pt x="1391" y="540"/>
                  </a:lnTo>
                  <a:lnTo>
                    <a:pt x="1379" y="540"/>
                  </a:lnTo>
                  <a:lnTo>
                    <a:pt x="1361" y="546"/>
                  </a:lnTo>
                  <a:lnTo>
                    <a:pt x="1331" y="552"/>
                  </a:lnTo>
                  <a:lnTo>
                    <a:pt x="1313" y="558"/>
                  </a:lnTo>
                  <a:lnTo>
                    <a:pt x="1301" y="564"/>
                  </a:lnTo>
                  <a:lnTo>
                    <a:pt x="1265" y="570"/>
                  </a:lnTo>
                  <a:lnTo>
                    <a:pt x="1247" y="570"/>
                  </a:lnTo>
                  <a:lnTo>
                    <a:pt x="1229" y="576"/>
                  </a:lnTo>
                  <a:lnTo>
                    <a:pt x="1193" y="582"/>
                  </a:lnTo>
                  <a:lnTo>
                    <a:pt x="1181" y="588"/>
                  </a:lnTo>
                  <a:lnTo>
                    <a:pt x="1157" y="588"/>
                  </a:lnTo>
                  <a:lnTo>
                    <a:pt x="1121" y="594"/>
                  </a:lnTo>
                  <a:lnTo>
                    <a:pt x="1103" y="600"/>
                  </a:lnTo>
                  <a:lnTo>
                    <a:pt x="1085" y="600"/>
                  </a:lnTo>
                  <a:lnTo>
                    <a:pt x="1049" y="606"/>
                  </a:lnTo>
                  <a:lnTo>
                    <a:pt x="1025" y="606"/>
                  </a:lnTo>
                  <a:lnTo>
                    <a:pt x="1007" y="612"/>
                  </a:lnTo>
                  <a:lnTo>
                    <a:pt x="971" y="612"/>
                  </a:lnTo>
                  <a:lnTo>
                    <a:pt x="947" y="618"/>
                  </a:lnTo>
                  <a:lnTo>
                    <a:pt x="929" y="618"/>
                  </a:lnTo>
                  <a:lnTo>
                    <a:pt x="888" y="624"/>
                  </a:lnTo>
                  <a:lnTo>
                    <a:pt x="870" y="624"/>
                  </a:lnTo>
                  <a:lnTo>
                    <a:pt x="846" y="624"/>
                  </a:lnTo>
                  <a:lnTo>
                    <a:pt x="804" y="630"/>
                  </a:lnTo>
                  <a:lnTo>
                    <a:pt x="786" y="630"/>
                  </a:lnTo>
                  <a:lnTo>
                    <a:pt x="762" y="630"/>
                  </a:lnTo>
                  <a:lnTo>
                    <a:pt x="720" y="636"/>
                  </a:lnTo>
                  <a:lnTo>
                    <a:pt x="702" y="636"/>
                  </a:lnTo>
                  <a:lnTo>
                    <a:pt x="678" y="636"/>
                  </a:lnTo>
                  <a:lnTo>
                    <a:pt x="660" y="636"/>
                  </a:lnTo>
                  <a:lnTo>
                    <a:pt x="612" y="636"/>
                  </a:lnTo>
                  <a:lnTo>
                    <a:pt x="594" y="642"/>
                  </a:lnTo>
                  <a:lnTo>
                    <a:pt x="570" y="642"/>
                  </a:lnTo>
                  <a:lnTo>
                    <a:pt x="528" y="642"/>
                  </a:lnTo>
                  <a:lnTo>
                    <a:pt x="504" y="642"/>
                  </a:lnTo>
                  <a:lnTo>
                    <a:pt x="486" y="642"/>
                  </a:lnTo>
                  <a:lnTo>
                    <a:pt x="444" y="642"/>
                  </a:lnTo>
                  <a:lnTo>
                    <a:pt x="420" y="642"/>
                  </a:lnTo>
                  <a:lnTo>
                    <a:pt x="396" y="642"/>
                  </a:lnTo>
                  <a:lnTo>
                    <a:pt x="354" y="636"/>
                  </a:lnTo>
                  <a:lnTo>
                    <a:pt x="336" y="636"/>
                  </a:lnTo>
                  <a:lnTo>
                    <a:pt x="312" y="636"/>
                  </a:lnTo>
                  <a:lnTo>
                    <a:pt x="270" y="636"/>
                  </a:lnTo>
                  <a:lnTo>
                    <a:pt x="246" y="636"/>
                  </a:lnTo>
                  <a:lnTo>
                    <a:pt x="228" y="636"/>
                  </a:lnTo>
                  <a:lnTo>
                    <a:pt x="186" y="630"/>
                  </a:lnTo>
                  <a:lnTo>
                    <a:pt x="162" y="630"/>
                  </a:lnTo>
                  <a:lnTo>
                    <a:pt x="144" y="630"/>
                  </a:lnTo>
                  <a:lnTo>
                    <a:pt x="102" y="624"/>
                  </a:lnTo>
                  <a:lnTo>
                    <a:pt x="78" y="624"/>
                  </a:lnTo>
                  <a:lnTo>
                    <a:pt x="60" y="624"/>
                  </a:lnTo>
                  <a:lnTo>
                    <a:pt x="18" y="618"/>
                  </a:lnTo>
                  <a:lnTo>
                    <a:pt x="0" y="612"/>
                  </a:lnTo>
                  <a:lnTo>
                    <a:pt x="486" y="31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5562600" y="44958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5562600" y="5029200"/>
            <a:ext cx="457200" cy="381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5562600" y="4495800"/>
            <a:ext cx="4572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5638800" y="914400"/>
            <a:ext cx="1676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700" b="1">
                <a:solidFill>
                  <a:schemeClr val="bg1"/>
                </a:solidFill>
                <a:latin typeface="VNI-Times" pitchFamily="2" charset="0"/>
              </a:rPr>
              <a:t>43.53%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7543800" y="914400"/>
            <a:ext cx="1371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700" b="1">
                <a:latin typeface="VNI-Times" pitchFamily="2" charset="0"/>
              </a:rPr>
              <a:t>56.47%</a:t>
            </a: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6477000" y="4495800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MĨ</a:t>
            </a:r>
          </a:p>
        </p:txBody>
      </p:sp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6248400" y="5029200"/>
            <a:ext cx="9826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/>
            <a:r>
              <a:rPr lang="en-US" sz="2200" b="1">
                <a:solidFill>
                  <a:srgbClr val="000000"/>
                </a:solidFill>
                <a:latin typeface="Times New Roman" pitchFamily="18" charset="0"/>
              </a:rPr>
              <a:t>Thế giới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066800" y="6019800"/>
            <a:ext cx="6323013" cy="406400"/>
          </a:xfrm>
          <a:prstGeom prst="rect">
            <a:avLst/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03" tIns="45701" rIns="91403" bIns="45701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TÌNH HÌNH KINH TẾ NƯỚC MĨ SAU CHIẾN TRANH</a:t>
            </a:r>
          </a:p>
        </p:txBody>
      </p:sp>
    </p:spTree>
    <p:extLst>
      <p:ext uri="{BB962C8B-B14F-4D97-AF65-F5344CB8AC3E}">
        <p14:creationId xmlns:p14="http://schemas.microsoft.com/office/powerpoint/2010/main" val="28056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2441E-6 L 0.20833 -0.49376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8502E-6 L 0.2125 -0.2552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5871E-6 L 0.06128 -0.40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0" grpId="1" animBg="1"/>
      <p:bldP spid="7181" grpId="0" animBg="1"/>
      <p:bldP spid="7181" grpId="1" animBg="1"/>
      <p:bldP spid="7181" grpId="2" animBg="1"/>
      <p:bldP spid="7182" grpId="0" animBg="1"/>
      <p:bldP spid="7182" grpId="1" animBg="1"/>
      <p:bldP spid="7182" grpId="2" animBg="1"/>
      <p:bldP spid="7183" grpId="0"/>
      <p:bldP spid="7183" grpId="1"/>
      <p:bldP spid="7184" grpId="0"/>
      <p:bldP spid="7184" grpId="1"/>
      <p:bldP spid="7209" grpId="0"/>
      <p:bldP spid="7211" grpId="0"/>
      <p:bldP spid="7213" grpId="0"/>
      <p:bldP spid="7219" grpId="0"/>
      <p:bldP spid="7220" grpId="0" animBg="1"/>
      <p:bldP spid="7220" grpId="1" animBg="1"/>
      <p:bldP spid="7221" grpId="0" animBg="1"/>
      <p:bldP spid="7221" grpId="1" animBg="1"/>
      <p:bldP spid="7222" grpId="0" animBg="1"/>
      <p:bldP spid="7222" grpId="1" animBg="1"/>
      <p:bldP spid="7229" grpId="0" animBg="1"/>
      <p:bldP spid="7229" grpId="1" animBg="1"/>
      <p:bldP spid="7230" grpId="0" animBg="1"/>
      <p:bldP spid="7230" grpId="1" animBg="1"/>
      <p:bldP spid="7231" grpId="0" animBg="1"/>
      <p:bldP spid="7231" grpId="1" animBg="1"/>
      <p:bldP spid="7231" grpId="2" animBg="1"/>
      <p:bldP spid="7232" grpId="0"/>
      <p:bldP spid="7232" grpId="1"/>
      <p:bldP spid="7233" grpId="0"/>
      <p:bldP spid="7233" grpId="1"/>
      <p:bldP spid="7234" grpId="0"/>
      <p:bldP spid="7234" grpId="1"/>
      <p:bldP spid="7235" grpId="0"/>
      <p:bldP spid="72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ongcong.net/photogallery/vang-USA/vusa_clip_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6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http://www.dongcong.net/photogallery/vang-USA/vusa_clip_image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0" y="3581400"/>
            <a:ext cx="4654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6" descr="data:image/jpeg;base64,/9j/4AAQSkZJRgABAQAAAQABAAD/2wCEAAkGBhQSEBQUEhQWFRQVFBQUFRQXFRUWFhUUFBUXFBQVFBUXHCYeFxkjGRQUHy8gIycpLCwsFR4xNTAqNSYrLCkBCQoKDgwOFw8PGiwcHBwpKSwpKSksLCkpKSkpKSwpLCwpKSwpKSwpKSkpKSksKSwsKSkpLCwpLCwsKSwsLCwpKf/AABEIALcBFAMBIgACEQEDEQH/xAAbAAACAwEBAQAAAAAAAAAAAAAAAQIEBQMGB//EAEYQAAEDAQMGCgYIBAYDAAAAAAEAAhEDBCExBRJBUWGRBhMUIlJxgZKh0RUWMkJT8AdDYoKTorHBI3LS4TNjc7LC8ReD4v/EABgBAQEBAQEAAAAAAAAAAAAAAAABAgME/8QAIBEBAQADAQACAwEBAAAAAAAAAAECERIhMVETIkEDYf/aAAwDAQACEQMRAD8A5SlKChep4RKESiEBnJpIQEp5ySEDlEpIVDlEpIUDlEpJoCUShCAlEoQgJRKSEEpSlCEDJSlJNASiUJIHKJQkgcolIIVDRKSFA5SQgIJBCTU0EUIlJFNCSEDQhCIEIQEUIQhA0pQhAIQglECaSEUShCJRAmQoyulT3f5R+pRUE0kIBNCSIEIQimkhJA0ISRDCEIQCEJIJNQkE0VEolCEAhCEAmkhA0JFEogUmMJMASdmxRJXawVYfjEhw3iCpbqLJtzzDBOgRJugSYE9qirFosbadncGCATTnbm1Gwq0rGGXTWWOjJWrkfKhp06zQGEZmeM5jXc4Oa04icD4LJaZKsUbPPGC8gMLhiJIcyLu0rVSRXlLOVyyZJfUOhtwMnU4SMOpWzwfiJdKlzkWY2smUwCcFv0Mlho9lp/mEqzToHU0dQAG5Zv8ApF4rzgsb4nNKVcEZsj3R+pW9xboF4wGrUmLMdJHap+Rrh5sFAK3q2S2E3gdlyr2rJgpMc4DPlpaGxJGd7w2ha/JGeKypTlRY1xJGY+49E+SWct7Ys0nKFELtVs7mOLXCCJBFxgjESLkHNCElQ5QoymgEJJoBCEIG1CGoQIpSmSkov9NJEIlVDQlKcooQlKJRCJWpkzJzw+SLwLgSL/G65ZWlexpN50Tr/Zcv9MtRvCKDsn57DTJgEiYInmuzrp6lD0CyDeTfrC0HU9p3lNtMRid5XGWz4ddbUbNkoMdnDUReQccVdfnG8xPztQKEjF28puoAaTvKb2OfFu+zuHmolrvs7v7rvxI1neUxZmmbzvKyKrqZ2bkuTu1t3DzVttAfa3lPiW63bygz6NkcGgEtmNkLtyUi+R4KyygJ07yp8mGme8UFPMOMjcFJrXaCNWAXZ1ETp3lDaI27yqpZrr727t6zanB2m7Rdjc4gyNoWoKA0528oNEXRPaSiMK18Hn538MtDbokknboXG2WSqwA1MzNaAwZmJmTzhF52r0ZpjWd5WPwls/MY6SIdoJg3aRvW5lds8xiurgCSVJVLYP4bv5SrXBXINprC5kUdFR5zWiOjpd2LtL9udgQve2DItnszHPcWvqBriXuLYF3utJu68V5q1UaFS9tRjXfzNg9Y0J1E14yEFdK1HNOLTta4OHgua0glCEKhtQgIRSQhJQNCUptaSQBeSYAGJJuACBSno7QrVq4PVHsGZUYw3EyCey7TMblyocHqjKji6q0h0OzQ0iC0BuvSsdxrmuIQda0BkUn3xuK6DJZp84PaSDIlsi4aQbk7hzXPJWQatcgtbDdNR1zdsdI7AvRtgP2c7TtG1ZNly5VqGOUulrmh7RmiIcc8CBpGaAdEFaAtwDsNfiuOeW28Zp0AC6UmiNHyVXFsEERiCPBU8ns4uq55dILA3NvxDiZ8YWWmVwjrO5bSpte9rTTkhj82TJ8bloMsrqTqUVKjhUvIqOzrroA1LnlHJ3G2plYOjMZmZpEzeTjO1XXuBNM38wR1/MK+aT+rzAFm5eJAphpImoQSC4e4cYOEq+23jV4qjlb+MGgEth2dhPulv7qLVWyNPGM57zsL3kG46CY0LaWRYbDxbmuJmNmOPmp2vLNOlUaHhwziM0ufzTrgYiNt1wVZizlZxFCqQSCKboIJBmLjdgvFi2VD9bU77vNe1ttTjKT2i7PaROMSMY0rAZwdPxD3f7pGq9Q3BdaUaQqzrVGj53Ji3fZPj5LKvE2m0v42pD3CHvEZ7sM47V6rIDiaDZJcZfeST7x0lZNfg/L3Oz3c5znQGn3jMStrJruKptZBdBdfBHtGf3WvEXVlcI44n77f3Wi623+yfHyVa3jjm5pBbeDME4T5qQeOtMZjv5T+iqZGeXFwJJiyWpwvMBzKT3NI1EELft+RC1jw0lxLHkc2BcMJPWo8DrDSZVFQHjcxr2OYWHMcKrXAiSLxfqXXc0xYtVLM3jYhsGuxsXRm+j+MA7/O614h1mPJi4H6hlQ33yaz6d3gvsFfKzS1zRQAzgRnBuBLcwOHNxDbuq5eWt1iZTpEkSAwAgtgXPBjDabtCmNiWMyjThoERAH6aVNc/SbC+XB2aSSQHCY6yF1dbKDgOKe8vzocwsHNvMnPBg4ThpXXqMaJEpqK0iQQkAhFIoQQgKAJUSU1FyD3eTKoFFl3uN0bAquUiXYfZMZzm5wGLc5t7ZF0hOxuPFtw9lunYFWtFY52jBeW/LsoV67zRZTa857CxzjnObxjT7mc0503xP2VpcaeKDCSTABdebxpvv0aVCnjN04Y6Bf+5XCtXDSc5zG4RnE33SYgHC7eng6ZOcGmo402Mz3kgMBw+04m8zJ7Vd5bsKz7PXD3BrX03E6ATN2nBWm2Zx1eKK78uGqexD7ZqCrNouv2Rr04QqtS3tEhz2NPRJM34YDUr4rQNsKhyw7VWslbjQcwtIEAkE3E9ik+mWm+EZqybYdu5LlpOtVyYBIv36SB+6p+lKZ99n5vJBqOtp2rMt9PjKrC5oc0c45wJI0ZrRMCbiTsVilz2ggiDgRMHqUhQJm8XD90HcW47V0Zb8cVnWqpxeJEaSZ1gaOtVW5Wabg5t51P8kGzy47dyk227Cq4BFxuPbioG4/9pqC2+1mNISbbDoWdaLfmXOLRq9ok3AnAbQo2W3B7s1pBN5iHi4XnEKG2ryo7FHlZHyFXLzsUxTJ0hNG0LdVc9hDbiQQDqm5d7EOLptF1zWgmBeQIm5ZFbLVNhio9rTAMEOwN4wGpWrBbG1gTTcHBsAkB2JwF/aip5WoGpmkOAAuIcDEOIGdc4XjFZuWueW1BfmNewscGuEG7Pudc6SIK2nNIVLK4ii6IvaCevOBJViPPZy87UtDqVZz245+BvDhqct9i8vlxx4xwGPGAdcld8XOvYWXKQtDHVHOdxkgQWznQIJLhcIAGi9BVXIVncaBcASAZcdDZcWjqk+KsytMmEIBSQIqxYLe+i/OpmDEYAyDEgg3aFCx2fjH5ocBcTJ2XlXvR9FsTVJnSGwN/Ys5ZSfLUh8IbcX1nNLWNzHuAzWhpImBnEe0skhWuEVVjatJ5eYqmo5xAEezd2TCp8c0kgHDWIxEpjYWPXWVpzBfoH6KNWlz4kkXKvk/KQeCS0sDYaJcCScDcMNCVS0tzsRhrXnvy6xpMsY0SvOcKgWuYASLzfszW6ltWa2MwJvk/oCsHhRaGl7c28Tr1sakKjwZceUNvJudiD0SvWF8GNa8jkC1DjmjA5r75uiCcN69G6u3WL/KVb8kWmDnRfvXjMpv/AIzhGhn+wL19nqtOLgLxp0LxlursdVdifZFxjBub+qYmT0PBVhzak9Jn+0rULc7WsbgzaAGVM7pN0/ZPkth9rYQIOKlI41GAAxOLR+YLxlDPuvHl4r1tqrC+/SDuc1eVo2+BAI0jDb5hXFK9fk9s0KZPRi7rK6cX1qvkm0sdQZDohvViSrvKWD3hrWKsZPCJkUSRpGn+emsCi1xc3Y5ujaFu8Kq7eKuI0/7mFefs9qlzb9Im44EjbsC3j8M35e0tLAHHrOnauXzEru61MJJMaSky00zN4xIw/RZaeb4UiHsAm8uw/kplcuDbSK+J9h+PV1o4WVxxtPNvvPixgneFLg7WisC43ZrvELc+EekFL5lSZTgjHHWumcHNcWNJgOAhpxzZEbwuGT60UqfG3PDGZ4Igh+aM6RrmVhXi8t2cG0Eno0wLp90Lc4GNDW1QOkw33aCsTKtccebi4FjMJWnwYrANfcRJboPRK3/Gd+vVVKQN96zsp0QaT/5Bp+0F2p2hoicOoqvlK0MNKpGObG4jyWWnn+IELyHCHm1XRoe0jeF6zlDQLyuVl4M0rVn1KtRzW8YG5rRfOa1wkmelqXaWRzqxkFw5NVAbILGHE8057Tnb3HHWktqjYqFAGkM454DL5JgEOEGNbRuWHlN9MVDTGeHCSCDM82ZN3XuVmc2nN0mAhcaNVoF37proytcHh/H+4/8ARbFWsGZrQ1hNwh7A4CZJMFeJo8IWtdIB1aPNFThExzpv37etefK7rcXuFlqLn2dpzREjmNDQQRjA3didqcHVqoF/O67lhZRt7Hup3nml09RClQyjTYSQ52cSL40DRE7U3ZPD+vS2bhawDNdSeBnHnBkgCdIjFSZl2lODsT9Wb75WPU4SMc0AFwIcDMnRoiVzqZfZdBcIOdjiCMMVz9+m/Pt6McIaWcXc6+B/hnQDP6hRpZfpGo4ua6IbH8Nx0XrAfl1haZJ03g33gRp2Ibwjp5pBLic2Ljp1p79G49D6dojAOkf5bta6+slG65/4btRXlnZebABc6QQcbiIMyO1d2cI6cj2j2/3T1ZY9IeE9LQH/AIZWXk/KtIA5zXSXOPsOwm6YWY3L1PMLSXZ12aQcIM3333JjL7Bec6/b/dPS2PRUOENATzX3/wCW5dRwkowLn/hOXlm5cpib3QTIBOE46danZ8p06lVjWl0kBpGs3yVfU3G9aeEFMNIh8mXDmHBxDgpOy9Z+g78NyxLblNtOoASbmgY7j1qs/LrC6QTEAEF2rSnp49FQ4RUm+66P9MqbuElK8w+8Af4Z0f8Aa836aZIx9mDfpBN43qVfLrCQRcIIIzrrtPX5qHjdtOXabnM5ryAXT/DOBA8lMZaoz7D9H1TtqwHZcp80gkRM864zHkiplthLSCRzSDztpIIT36Nz7egdwgZfzamEf4RQzhEwD2KmPwyvPPy0yQ4ExGaRnYnGfFTHCBgIMnAhwkayWkdkYp6bjabl6maji5j45oH8M9q7+naWdcx+A+rM3Tt2hedr5eYQIJBDgRzhEXzN6H5eYZkkAgiQROB27Qn7L43bZl+m6m8ZtQEtdDgwgg5txmbsFHJ3CKnxFMFtQu4tknMmSAJM6eted9MtLSDjHSGqNaViyowUWtIkhoE5w/SVdVNx6Ox5epgc6k/T9WZiblOpwjpyM2nUGP1fXrXnRldsuOILiRLhIntUjlxki7AAe03RO3ap6ePQnhJTI9ioD/p/3Ve05cbmuhj+c2AMzWTE6ljHLrIiNJPtN1Aa1dsGWqOY7OcGmWxeDMZ06ftBJstjqbFULfYvkCJE+Sv8G6zTReDAPHmQdGY1g/VpVF+W6PxdI0jzXB+VaDWy1zZxIGaCdem8rrXN6K01GurAyIF86jf5rDtVZvLHEkRxThOjOLIA8Ss88IaZIuOMaNPas225Ra55I6sRoEfspFqdLKrwIAEAmOpCoseOkPDzQu8yjnqvTmyU+izuhHJKfRZ3Qrnqbbeg7vM/qT9TLd8N3eZ5rx9u+lClZ2Re1h+4JUjY6epg+4Fd9Tbb8M72eafqZbvhHezzTs0zH5MpTOa3sEfop07LTF2a09YBV/1Ot3w3b2eakOCNu+Cfyf1J3TxQ5LT6De6EjZ2dBndCveqttv8A4RuMYsxide1P1St0f4Tt7PNOxnCztn2GH7oU+Q0+gzuhXHcFrb8F35fNHqvbvgu3N807PFLkFLoM3KJsVK/mM3LQ9VLd8I72eakOCdt+D4t/qTs8ZhybT6DNy5vyaybmMB1i79Fr+qlt+F4s/qSPBa2/BO9vmr0M6pYWGJaw81ovHhemLBT6DB2BX3cFrafqThGLf6lzPBC2H6l35PNOhTNhZdzKcdQQLBTwzWRjgFfHBa2j6l35fNM8Gbb8E/l/qU6FE2Gn0GbgkLCzoM3BXfVm2/Bd+XzUK/B+2MaXOpODWguJhtwGJxTs8VuR08MxmvAJmx0+i3cPJdBki1/Aqdw/sonJNr+DU/Dd5J2eFyOn0G7goGxMn2GdrQpejrV8Kp+G7yXJ9ltAxpvB2sd5J2viw2zUx7je6EzZ2TgO6PJVBQr9B/cd5I5PX6Dvw3eSdmljk7J9lvdC5vybSJnNbuUDRr9B3cd5Jcnr9B/cd5J2eOpsjLoa0fdE+Kiyi3ot7Whc+T1h7ju47yRxdbSx3dd5J2eOwot6Le6FLiW6m7gq/J6xvDHxsY7yUhZK/wAN/wCG7yTtHdtJmpu4JcnZ0Wd0LmLJaPhv/Dd5I5BaPhVPw3eSdi02izU3cPJC4Nybafgv7jvJCdnirxx0E461Lj3D3ndhKg5m39UiwdL9V5XR05U7pP3lDbY/pP7x81yzPtJih9pD115S/pO7x80jan9J3ePmufEfaS5OdaJ67ttb+k7vHzUjbqp99/ePmqvJyg0DtRVzl9UYVH9j3eak3K9cYVqg++7zVFtmOs7/AO6Ys/Wg0PWO0aK9Tvu81NvCe0/Hqd8rNFn60hQKbPWoeE9p+PU7xQ3hTahhXqd5ZnEnVCQpFNjY9bLX8Z+8H9lIcNLWPrXbmn9ljhh2pjaCrtGyOHlqH1k/cZ5LoOHtqPvj8NvksHOhTKbV6AfSDaf8s/8ArH7FOrw+ruaWubSIcC0jNOBEHTqXnWnsRI+YV6PHpm/SHWHuUj2O/qXQfSLV+FT3v815YgJBo1q9U1HrG/SK8Y0W99y7U/pIOmhuqEf8V44U+pPi+renVOY9mPpJGmieyp/8qY+ktnwanfb5LxHE/Mo4obU7py90PpIokX0qo7WH912Z9JFDSyqO4f8Akvn4pbUuJTury+iD6RLP0ao7Gn/kpf8AkCzf5vdHmvnPJ9iXE7E7qcvpXr3ZOm/uFdBw0sh+td2sf5L5hxWxRNMfMq905fUTwysfxj3H+Sl66WP435X+S+WFnWji07py+peudk+Ke4/yQvlgB+QhXqpp5d7H6Sd6k0POk716dzL0jSHzKfk/4z+N5rin7d480nFwxn57V6I2GmcQFA5GpHR4q/khxXnRXdrPiugtbukfFbYyFTnTvUnZHp7e8r3inOTC5W/Q47ymLfUwDit5mSaYGBPWU/RdPop3j9Lzkwm5RqD33KXpWoPrHLcbkxmpJ+SWHEncPJTvH6OcmIMpPOL3eCXLn9Ny1vQTL+c7cExkIDBzvBXrA5yY/LndJ29S5aY9p28rXORG9J35VzOQW63eCdYpzkzRb4wJ7zvNI5Sdoe7eVong8zpu8EvVwdM7h5q9YGsme3KlQe+e2FP0xU6XgFePB37Z3LmeDh0OHim8DnJVGWqnSHdCl6cqaxuC7+rTuk070vV9/Rb3j5K/omsnFuW6nS8P7KfpypqaezyUxkNwvLAfvFd2ZF1tA+85T9FkyVXZdefdbuSOXKmpo7FfGRKekbif3CRyDTOEjq/6U6w+muclH01U+zuUhl6pqafnrVn0GzpO8FE5DZ0neCbwT93A5fqam+KPWKpqb4qbsgjQ53a1AyD9r8qbwT94Q4Qv0tHin6wO6I3roODo1lSHB9o0+Cm8F/dEcIfs+Kk3L4OLTvUhkJuk+Kl6CZ8kJ+i/uGZXacR4hdm2xh0jeFxGQGfP9iptyS0aJ6ws3lqXL+rTaw6Q8Chc25NZ0fBJTUX1ZbBviJnSdai5nzihCumkGtcDF2CbqTtY6oTQmoztA0n3SBp8FNtNwxA3oQpYbIt2foog4oQsraakQfklCEKiWzpIU4QhF2i4bVIdaELLOwWbVKLkIVVINB0eKMzUkhVSIdoT5/WhCCOe5BrPGgJIUAHnSAnnnGP0QhVrSJZsN+opij170IUobqZ+YSzT8whCppF8jT4Iv1oQiEJ0odtHihCoiBsPgpk4IQiSGHnWmhCm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sp>
        <p:nvSpPr>
          <p:cNvPr id="9221" name="AutoShape 8" descr="data:image/jpeg;base64,/9j/4AAQSkZJRgABAQAAAQABAAD/2wCEAAkGBhQSEBQUEhQWFRQVFBQUFRQXFRUWFhUUFBUXFBQVFBUXHCYeFxkjGRQUHy8gIycpLCwsFR4xNTAqNSYrLCkBCQoKDgwOFw8PGiwcHBwpKSwpKSksLCkpKSkpKSwpLCwpKSwpKSwpKSkpKSksKSwsKSkpLCwpLCwsKSwsLCwpKf/AABEIALcBFAMBIgACEQEDEQH/xAAbAAACAwEBAQAAAAAAAAAAAAAAAQIEBQMGB//EAEYQAAEDAQMGCgYIBAYDAAAAAAEAAhEDBCExBRJBUWGRBhMUIlJxgZKh0RUWMkJT8AdDYoKTorHBI3LS4TNjc7LC8ReD4v/EABgBAQEBAQEAAAAAAAAAAAAAAAABAgME/8QAIBEBAQADAQACAwEBAAAAAAAAAAECERIhMVETIkEDYf/aAAwDAQACEQMRAD8A5SlKChep4RKESiEBnJpIQEp5ySEDlEpIVDlEpIUDlEpJoCUShCAlEoQgJRKSEEpSlCEDJSlJNASiUJIHKJQkgcolIIVDRKSFA5SQgIJBCTU0EUIlJFNCSEDQhCIEIQEUIQhA0pQhAIQglECaSEUShCJRAmQoyulT3f5R+pRUE0kIBNCSIEIQimkhJA0ISRDCEIQCEJIJNQkE0VEolCEAhCEAmkhA0JFEogUmMJMASdmxRJXawVYfjEhw3iCpbqLJtzzDBOgRJugSYE9qirFosbadncGCATTnbm1Gwq0rGGXTWWOjJWrkfKhp06zQGEZmeM5jXc4Oa04icD4LJaZKsUbPPGC8gMLhiJIcyLu0rVSRXlLOVyyZJfUOhtwMnU4SMOpWzwfiJdKlzkWY2smUwCcFv0Mlho9lp/mEqzToHU0dQAG5Zv8ApF4rzgsb4nNKVcEZsj3R+pW9xboF4wGrUmLMdJHap+Rrh5sFAK3q2S2E3gdlyr2rJgpMc4DPlpaGxJGd7w2ha/JGeKypTlRY1xJGY+49E+SWct7Ys0nKFELtVs7mOLXCCJBFxgjESLkHNCElQ5QoymgEJJoBCEIG1CGoQIpSmSkov9NJEIlVDQlKcooQlKJRCJWpkzJzw+SLwLgSL/G65ZWlexpN50Tr/Zcv9MtRvCKDsn57DTJgEiYInmuzrp6lD0CyDeTfrC0HU9p3lNtMRid5XGWz4ddbUbNkoMdnDUReQccVdfnG8xPztQKEjF28puoAaTvKb2OfFu+zuHmolrvs7v7rvxI1neUxZmmbzvKyKrqZ2bkuTu1t3DzVttAfa3lPiW63bygz6NkcGgEtmNkLtyUi+R4KyygJ07yp8mGme8UFPMOMjcFJrXaCNWAXZ1ETp3lDaI27yqpZrr727t6zanB2m7Rdjc4gyNoWoKA0528oNEXRPaSiMK18Hn538MtDbokknboXG2WSqwA1MzNaAwZmJmTzhF52r0ZpjWd5WPwls/MY6SIdoJg3aRvW5lds8xiurgCSVJVLYP4bv5SrXBXINprC5kUdFR5zWiOjpd2LtL9udgQve2DItnszHPcWvqBriXuLYF3utJu68V5q1UaFS9tRjXfzNg9Y0J1E14yEFdK1HNOLTta4OHgua0glCEKhtQgIRSQhJQNCUptaSQBeSYAGJJuACBSno7QrVq4PVHsGZUYw3EyCey7TMblyocHqjKji6q0h0OzQ0iC0BuvSsdxrmuIQda0BkUn3xuK6DJZp84PaSDIlsi4aQbk7hzXPJWQatcgtbDdNR1zdsdI7AvRtgP2c7TtG1ZNly5VqGOUulrmh7RmiIcc8CBpGaAdEFaAtwDsNfiuOeW28Zp0AC6UmiNHyVXFsEERiCPBU8ns4uq55dILA3NvxDiZ8YWWmVwjrO5bSpte9rTTkhj82TJ8bloMsrqTqUVKjhUvIqOzrroA1LnlHJ3G2plYOjMZmZpEzeTjO1XXuBNM38wR1/MK+aT+rzAFm5eJAphpImoQSC4e4cYOEq+23jV4qjlb+MGgEth2dhPulv7qLVWyNPGM57zsL3kG46CY0LaWRYbDxbmuJmNmOPmp2vLNOlUaHhwziM0ufzTrgYiNt1wVZizlZxFCqQSCKboIJBmLjdgvFi2VD9bU77vNe1ttTjKT2i7PaROMSMY0rAZwdPxD3f7pGq9Q3BdaUaQqzrVGj53Ji3fZPj5LKvE2m0v42pD3CHvEZ7sM47V6rIDiaDZJcZfeST7x0lZNfg/L3Oz3c5znQGn3jMStrJruKptZBdBdfBHtGf3WvEXVlcI44n77f3Wi623+yfHyVa3jjm5pBbeDME4T5qQeOtMZjv5T+iqZGeXFwJJiyWpwvMBzKT3NI1EELft+RC1jw0lxLHkc2BcMJPWo8DrDSZVFQHjcxr2OYWHMcKrXAiSLxfqXXc0xYtVLM3jYhsGuxsXRm+j+MA7/O614h1mPJi4H6hlQ33yaz6d3gvsFfKzS1zRQAzgRnBuBLcwOHNxDbuq5eWt1iZTpEkSAwAgtgXPBjDabtCmNiWMyjThoERAH6aVNc/SbC+XB2aSSQHCY6yF1dbKDgOKe8vzocwsHNvMnPBg4ThpXXqMaJEpqK0iQQkAhFIoQQgKAJUSU1FyD3eTKoFFl3uN0bAquUiXYfZMZzm5wGLc5t7ZF0hOxuPFtw9lunYFWtFY52jBeW/LsoV67zRZTa857CxzjnObxjT7mc0503xP2VpcaeKDCSTABdebxpvv0aVCnjN04Y6Bf+5XCtXDSc5zG4RnE33SYgHC7eng6ZOcGmo402Mz3kgMBw+04m8zJ7Vd5bsKz7PXD3BrX03E6ATN2nBWm2Zx1eKK78uGqexD7ZqCrNouv2Rr04QqtS3tEhz2NPRJM34YDUr4rQNsKhyw7VWslbjQcwtIEAkE3E9ik+mWm+EZqybYdu5LlpOtVyYBIv36SB+6p+lKZ99n5vJBqOtp2rMt9PjKrC5oc0c45wJI0ZrRMCbiTsVilz2ggiDgRMHqUhQJm8XD90HcW47V0Zb8cVnWqpxeJEaSZ1gaOtVW5Wabg5t51P8kGzy47dyk227Cq4BFxuPbioG4/9pqC2+1mNISbbDoWdaLfmXOLRq9ok3AnAbQo2W3B7s1pBN5iHi4XnEKG2ryo7FHlZHyFXLzsUxTJ0hNG0LdVc9hDbiQQDqm5d7EOLptF1zWgmBeQIm5ZFbLVNhio9rTAMEOwN4wGpWrBbG1gTTcHBsAkB2JwF/aip5WoGpmkOAAuIcDEOIGdc4XjFZuWueW1BfmNewscGuEG7Pudc6SIK2nNIVLK4ii6IvaCevOBJViPPZy87UtDqVZz245+BvDhqct9i8vlxx4xwGPGAdcld8XOvYWXKQtDHVHOdxkgQWznQIJLhcIAGi9BVXIVncaBcASAZcdDZcWjqk+KsytMmEIBSQIqxYLe+i/OpmDEYAyDEgg3aFCx2fjH5ocBcTJ2XlXvR9FsTVJnSGwN/Ys5ZSfLUh8IbcX1nNLWNzHuAzWhpImBnEe0skhWuEVVjatJ5eYqmo5xAEezd2TCp8c0kgHDWIxEpjYWPXWVpzBfoH6KNWlz4kkXKvk/KQeCS0sDYaJcCScDcMNCVS0tzsRhrXnvy6xpMsY0SvOcKgWuYASLzfszW6ltWa2MwJvk/oCsHhRaGl7c28Tr1sakKjwZceUNvJudiD0SvWF8GNa8jkC1DjmjA5r75uiCcN69G6u3WL/KVb8kWmDnRfvXjMpv/AIzhGhn+wL19nqtOLgLxp0LxlursdVdifZFxjBub+qYmT0PBVhzak9Jn+0rULc7WsbgzaAGVM7pN0/ZPkth9rYQIOKlI41GAAxOLR+YLxlDPuvHl4r1tqrC+/SDuc1eVo2+BAI0jDb5hXFK9fk9s0KZPRi7rK6cX1qvkm0sdQZDohvViSrvKWD3hrWKsZPCJkUSRpGn+emsCi1xc3Y5ujaFu8Kq7eKuI0/7mFefs9qlzb9Im44EjbsC3j8M35e0tLAHHrOnauXzEru61MJJMaSky00zN4xIw/RZaeb4UiHsAm8uw/kplcuDbSK+J9h+PV1o4WVxxtPNvvPixgneFLg7WisC43ZrvELc+EekFL5lSZTgjHHWumcHNcWNJgOAhpxzZEbwuGT60UqfG3PDGZ4Igh+aM6RrmVhXi8t2cG0Eno0wLp90Lc4GNDW1QOkw33aCsTKtccebi4FjMJWnwYrANfcRJboPRK3/Gd+vVVKQN96zsp0QaT/5Bp+0F2p2hoicOoqvlK0MNKpGObG4jyWWnn+IELyHCHm1XRoe0jeF6zlDQLyuVl4M0rVn1KtRzW8YG5rRfOa1wkmelqXaWRzqxkFw5NVAbILGHE8057Tnb3HHWktqjYqFAGkM454DL5JgEOEGNbRuWHlN9MVDTGeHCSCDM82ZN3XuVmc2nN0mAhcaNVoF37proytcHh/H+4/8ARbFWsGZrQ1hNwh7A4CZJMFeJo8IWtdIB1aPNFThExzpv37etefK7rcXuFlqLn2dpzREjmNDQQRjA3didqcHVqoF/O67lhZRt7Hup3nml09RClQyjTYSQ52cSL40DRE7U3ZPD+vS2bhawDNdSeBnHnBkgCdIjFSZl2lODsT9Wb75WPU4SMc0AFwIcDMnRoiVzqZfZdBcIOdjiCMMVz9+m/Pt6McIaWcXc6+B/hnQDP6hRpZfpGo4ua6IbH8Nx0XrAfl1haZJ03g33gRp2Ibwjp5pBLic2Ljp1p79G49D6dojAOkf5bta6+slG65/4btRXlnZebABc6QQcbiIMyO1d2cI6cj2j2/3T1ZY9IeE9LQH/AIZWXk/KtIA5zXSXOPsOwm6YWY3L1PMLSXZ12aQcIM3333JjL7Bec6/b/dPS2PRUOENATzX3/wCW5dRwkowLn/hOXlm5cpib3QTIBOE46danZ8p06lVjWl0kBpGs3yVfU3G9aeEFMNIh8mXDmHBxDgpOy9Z+g78NyxLblNtOoASbmgY7j1qs/LrC6QTEAEF2rSnp49FQ4RUm+66P9MqbuElK8w+8Af4Z0f8Aa836aZIx9mDfpBN43qVfLrCQRcIIIzrrtPX5qHjdtOXabnM5ryAXT/DOBA8lMZaoz7D9H1TtqwHZcp80gkRM864zHkiplthLSCRzSDztpIIT36Nz7egdwgZfzamEf4RQzhEwD2KmPwyvPPy0yQ4ExGaRnYnGfFTHCBgIMnAhwkayWkdkYp6bjabl6maji5j45oH8M9q7+naWdcx+A+rM3Tt2hedr5eYQIJBDgRzhEXzN6H5eYZkkAgiQROB27Qn7L43bZl+m6m8ZtQEtdDgwgg5txmbsFHJ3CKnxFMFtQu4tknMmSAJM6eted9MtLSDjHSGqNaViyowUWtIkhoE5w/SVdVNx6Ox5epgc6k/T9WZiblOpwjpyM2nUGP1fXrXnRldsuOILiRLhIntUjlxki7AAe03RO3ap6ePQnhJTI9ioD/p/3Ve05cbmuhj+c2AMzWTE6ljHLrIiNJPtN1Aa1dsGWqOY7OcGmWxeDMZ06ftBJstjqbFULfYvkCJE+Sv8G6zTReDAPHmQdGY1g/VpVF+W6PxdI0jzXB+VaDWy1zZxIGaCdem8rrXN6K01GurAyIF86jf5rDtVZvLHEkRxThOjOLIA8Ss88IaZIuOMaNPas225Ra55I6sRoEfspFqdLKrwIAEAmOpCoseOkPDzQu8yjnqvTmyU+izuhHJKfRZ3Qrnqbbeg7vM/qT9TLd8N3eZ5rx9u+lClZ2Re1h+4JUjY6epg+4Fd9Tbb8M72eafqZbvhHezzTs0zH5MpTOa3sEfop07LTF2a09YBV/1Ot3w3b2eakOCNu+Cfyf1J3TxQ5LT6De6EjZ2dBndCveqttv8A4RuMYsxide1P1St0f4Tt7PNOxnCztn2GH7oU+Q0+gzuhXHcFrb8F35fNHqvbvgu3N807PFLkFLoM3KJsVK/mM3LQ9VLd8I72eakOCdt+D4t/qTs8ZhybT6DNy5vyaybmMB1i79Fr+qlt+F4s/qSPBa2/BO9vmr0M6pYWGJaw81ovHhemLBT6DB2BX3cFrafqThGLf6lzPBC2H6l35PNOhTNhZdzKcdQQLBTwzWRjgFfHBa2j6l35fNM8Gbb8E/l/qU6FE2Gn0GbgkLCzoM3BXfVm2/Bd+XzUK/B+2MaXOpODWguJhtwGJxTs8VuR08MxmvAJmx0+i3cPJdBki1/Aqdw/sonJNr+DU/Dd5J2eFyOn0G7goGxMn2GdrQpejrV8Kp+G7yXJ9ltAxpvB2sd5J2viw2zUx7je6EzZ2TgO6PJVBQr9B/cd5I5PX6Dvw3eSdmljk7J9lvdC5vybSJnNbuUDRr9B3cd5Jcnr9B/cd5J2eOpsjLoa0fdE+Kiyi3ot7Whc+T1h7ju47yRxdbSx3dd5J2eOwot6Le6FLiW6m7gq/J6xvDHxsY7yUhZK/wAN/wCG7yTtHdtJmpu4JcnZ0Wd0LmLJaPhv/Dd5I5BaPhVPw3eSdi02izU3cPJC4Nybafgv7jvJCdnirxx0E461Lj3D3ndhKg5m39UiwdL9V5XR05U7pP3lDbY/pP7x81yzPtJih9pD115S/pO7x80jan9J3ePmufEfaS5OdaJ67ttb+k7vHzUjbqp99/ePmqvJyg0DtRVzl9UYVH9j3eak3K9cYVqg++7zVFtmOs7/AO6Ys/Wg0PWO0aK9Tvu81NvCe0/Hqd8rNFn60hQKbPWoeE9p+PU7xQ3hTahhXqd5ZnEnVCQpFNjY9bLX8Z+8H9lIcNLWPrXbmn9ljhh2pjaCrtGyOHlqH1k/cZ5LoOHtqPvj8NvksHOhTKbV6AfSDaf8s/8ArH7FOrw+ruaWubSIcC0jNOBEHTqXnWnsRI+YV6PHpm/SHWHuUj2O/qXQfSLV+FT3v815YgJBo1q9U1HrG/SK8Y0W99y7U/pIOmhuqEf8V44U+pPi+renVOY9mPpJGmieyp/8qY+ktnwanfb5LxHE/Mo4obU7py90PpIokX0qo7WH912Z9JFDSyqO4f8Akvn4pbUuJTury+iD6RLP0ao7Gn/kpf8AkCzf5vdHmvnPJ9iXE7E7qcvpXr3ZOm/uFdBw0sh+td2sf5L5hxWxRNMfMq905fUTwysfxj3H+Sl66WP435X+S+WFnWji07py+peudk+Ke4/yQvlgB+QhXqpp5d7H6Sd6k0POk716dzL0jSHzKfk/4z+N5rin7d480nFwxn57V6I2GmcQFA5GpHR4q/khxXnRXdrPiugtbukfFbYyFTnTvUnZHp7e8r3inOTC5W/Q47ymLfUwDit5mSaYGBPWU/RdPop3j9Lzkwm5RqD33KXpWoPrHLcbkxmpJ+SWHEncPJTvH6OcmIMpPOL3eCXLn9Ny1vQTL+c7cExkIDBzvBXrA5yY/LndJ29S5aY9p28rXORG9J35VzOQW63eCdYpzkzRb4wJ7zvNI5Sdoe7eVong8zpu8EvVwdM7h5q9YGsme3KlQe+e2FP0xU6XgFePB37Z3LmeDh0OHim8DnJVGWqnSHdCl6cqaxuC7+rTuk070vV9/Rb3j5K/omsnFuW6nS8P7KfpypqaezyUxkNwvLAfvFd2ZF1tA+85T9FkyVXZdefdbuSOXKmpo7FfGRKekbif3CRyDTOEjq/6U6w+muclH01U+zuUhl6pqafnrVn0GzpO8FE5DZ0neCbwT93A5fqam+KPWKpqb4qbsgjQ53a1AyD9r8qbwT94Q4Qv0tHin6wO6I3roODo1lSHB9o0+Cm8F/dEcIfs+Kk3L4OLTvUhkJuk+Kl6CZ8kJ+i/uGZXacR4hdm2xh0jeFxGQGfP9iptyS0aJ6ws3lqXL+rTaw6Q8Chc25NZ0fBJTUX1ZbBviJnSdai5nzihCumkGtcDF2CbqTtY6oTQmoztA0n3SBp8FNtNwxA3oQpYbIt2foog4oQsraakQfklCEKiWzpIU4QhF2i4bVIdaELLOwWbVKLkIVVINB0eKMzUkhVSIdoT5/WhCCOe5BrPGgJIUAHnSAnnnGP0QhVrSJZsN+opij170IUobqZ+YSzT8whCppF8jT4Iv1oQiEJ0odtHihCoiBsPgpk4IQiSGHnWmhCm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erdana" pitchFamily="34" charset="0"/>
            </a:endParaRPr>
          </a:p>
        </p:txBody>
      </p:sp>
      <p:pic>
        <p:nvPicPr>
          <p:cNvPr id="9222" name="Picture 10" descr="http://img.xemtintuc.vn/2011/07/24/09/38/FortKnox93e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4286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http://www.dongcong.net/photogallery/vang-USA/vusa_clip_image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4114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0" y="61356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b="1" i="1">
                <a:latin typeface="Verdana" pitchFamily="34" charset="0"/>
              </a:rPr>
              <a:t>Bức tường vàng cao 3 m, Kho chứa vàng rộng bằng sân bóng đá.</a:t>
            </a:r>
            <a:r>
              <a:rPr lang="vi-VN">
                <a:latin typeface="Verdana" pitchFamily="34" charset="0"/>
              </a:rPr>
              <a:t> </a:t>
            </a:r>
            <a:endParaRPr lang="en-US">
              <a:latin typeface="Verdana" pitchFamily="34" charset="0"/>
            </a:endParaRP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5105400" y="2971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Kho vàng lớn nhất nước Mỹ</a:t>
            </a:r>
          </a:p>
        </p:txBody>
      </p:sp>
    </p:spTree>
    <p:extLst>
      <p:ext uri="{BB962C8B-B14F-4D97-AF65-F5344CB8AC3E}">
        <p14:creationId xmlns:p14="http://schemas.microsoft.com/office/powerpoint/2010/main" val="40858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1486</Words>
  <Application>Microsoft Office PowerPoint</Application>
  <PresentationFormat>On-screen Show (4:3)</PresentationFormat>
  <Paragraphs>352</Paragraphs>
  <Slides>39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Slide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Pin năng lượng mặt trời</vt:lpstr>
      <vt:lpstr>Bác học ANHXTANH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Chênh lệch giàu nghèo ở Mĩ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Nét nổi bật trong chính sách đối ngoại của Mĩ ?</vt:lpstr>
      <vt:lpstr>Nội dung của “chiến lược toàn cầu”: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 THU</dc:creator>
  <cp:lastModifiedBy>Administrator</cp:lastModifiedBy>
  <cp:revision>116</cp:revision>
  <dcterms:created xsi:type="dcterms:W3CDTF">2019-10-04T14:42:12Z</dcterms:created>
  <dcterms:modified xsi:type="dcterms:W3CDTF">2022-11-24T08:52:01Z</dcterms:modified>
</cp:coreProperties>
</file>